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1"/>
          <a:sy n="1" d="1"/>
        </p:scale>
        <p:origin x="0" y="0"/>
      </p:cViewPr>
      <p:guideLst/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1"/>
          <p:cNvPicPr>
            <a:picLocks noChangeAspect="1"/>
          </p:cNvPicPr>
          <p:nvPr/>
        </p:nvPicPr>
        <p:blipFill>
          <a:blip r:embed="rId5"/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C552EE9-683F-4FBF-84A6-4E7002485E2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020617">
                  <a:alpha val="96000"/>
                </a:srgbClr>
              </a:gs>
              <a:gs pos="53000">
                <a:srgbClr val="07152D">
                  <a:alpha val="70000"/>
                </a:srgbClr>
              </a:gs>
              <a:gs pos="100000">
                <a:srgbClr val="07152D">
                  <a:alpha val="22000"/>
                </a:srgbClr>
              </a:gs>
            </a:gsLst>
            <a:lin ang="0"/>
          </a:gradFill>
          <a:ln w="0">
            <a:noFill/>
            <a:prstDash val="solid"/>
          </a:ln>
        </p:spPr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759104-BD7B-4922-869F-E6C0B211BD2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7239000" cy="6858000"/>
          </a:xfrm>
          <a:prstGeom prst="rect">
            <a:avLst/>
          </a:prstGeom>
          <a:solidFill>
            <a:srgbClr val="07152D">
              <a:alpha val="76000"/>
            </a:srgbClr>
          </a:solidFill>
          <a:ln w="0">
            <a:noFill/>
            <a:prstDash val="solid"/>
          </a:ln>
        </p:spPr>
      </p:sp>
      <p:pic>
        <p:nvPicPr>
          <p:cNvPr id="17" name="Picture 1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28650" y="514350"/>
            <a:ext cx="742950" cy="742950"/>
          </a:xfrm>
          <a:prstGeom prst="ellipse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66F9F11-8F76-4449-BA7A-7F30DBE836A5}"/>
              </a:ext>
            </a:extLst>
          </p:cNvPr>
          <p:cNvSpPr>
            <a:spLocks noGrp="1"/>
          </p:cNvSpPr>
          <p:nvPr/>
        </p:nvSpPr>
        <p:spPr>
          <a:xfrm>
            <a:off x="1562100" y="571500"/>
            <a:ext cx="31432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240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240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DC ERP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677E34E-FC99-41CA-8DC5-66B27362C0C1}"/>
              </a:ext>
            </a:extLst>
          </p:cNvPr>
          <p:cNvSpPr>
            <a:spLocks noGrp="1"/>
          </p:cNvSpPr>
          <p:nvPr/>
        </p:nvSpPr>
        <p:spPr>
          <a:xfrm>
            <a:off x="1562100" y="102870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0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POWERED BY DWARKESH CONSULTANCY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D9A8FC-6750-47D7-A094-972F1B3D9CC6}"/>
              </a:ext>
            </a:extLst>
          </p:cNvPr>
          <p:cNvSpPr>
            <a:spLocks noGrp="1"/>
          </p:cNvSpPr>
          <p:nvPr/>
        </p:nvSpPr>
        <p:spPr>
          <a:xfrm>
            <a:off x="628650" y="1714500"/>
            <a:ext cx="781050" cy="57150"/>
          </a:xfrm>
          <a:prstGeom prst="rect">
            <a:avLst/>
          </a:prstGeom>
          <a:solidFill>
            <a:srgbClr val="F2B600"/>
          </a:solidFill>
          <a:ln w="0">
            <a:noFill/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51EBFD7-A161-48FB-A4AB-A63316F47792}"/>
              </a:ext>
            </a:extLst>
          </p:cNvPr>
          <p:cNvSpPr>
            <a:spLocks noGrp="1"/>
          </p:cNvSpPr>
          <p:nvPr/>
        </p:nvSpPr>
        <p:spPr>
          <a:xfrm>
            <a:off x="628650" y="2000250"/>
            <a:ext cx="6667500" cy="1752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95000"/>
              </a:lnSpc>
              <a:buNone/>
              <a:defRPr sz="46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46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Connected operations.</a:t>
            </a:r>
          </a:p>
          <a:p>
            <a:pPr algn="l">
              <a:lnSpc>
                <a:spcPct val="95000"/>
              </a:lnSpc>
              <a:buNone/>
              <a:defRPr sz="46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46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Audit-ready business.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11CAA35-CAD5-4406-8A5F-FFA50B400C21}"/>
              </a:ext>
            </a:extLst>
          </p:cNvPr>
          <p:cNvSpPr>
            <a:spLocks noGrp="1"/>
          </p:cNvSpPr>
          <p:nvPr/>
        </p:nvSpPr>
        <p:spPr>
          <a:xfrm>
            <a:off x="647700" y="3962400"/>
            <a:ext cx="581025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800" b="0">
                <a:solidFill>
                  <a:srgbClr val="D8E6F6"/>
                </a:solidFill>
                <a:latin typeface="Aptos"/>
                <a:ea typeface="Aptos"/>
                <a:cs typeface="Aptos"/>
              </a:defRPr>
            </a:pPr>
            <a:r>
              <a:rPr sz="1800" b="0">
                <a:solidFill>
                  <a:srgbClr val="D8E6F6"/>
                </a:solidFill>
                <a:latin typeface="Aptos"/>
                <a:ea typeface="Aptos"/>
                <a:cs typeface="Aptos"/>
              </a:rPr>
              <a:t>A unified ERP for people, payroll, compliance, performance, production and management visibility.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A256B87-A1B5-4B4A-8586-775EA3CA182C}"/>
              </a:ext>
            </a:extLst>
          </p:cNvPr>
          <p:cNvSpPr>
            <a:spLocks noGrp="1"/>
          </p:cNvSpPr>
          <p:nvPr/>
        </p:nvSpPr>
        <p:spPr>
          <a:xfrm>
            <a:off x="647700" y="5657850"/>
            <a:ext cx="7239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3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Legally aligned  •  Operationally simpler  •  Built for control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BAB37A6-B52D-490E-B411-593376C181A7}"/>
              </a:ext>
            </a:extLst>
          </p:cNvPr>
          <p:cNvSpPr>
            <a:spLocks noGrp="1"/>
          </p:cNvSpPr>
          <p:nvPr/>
        </p:nvSpPr>
        <p:spPr>
          <a:xfrm>
            <a:off x="647700" y="6172200"/>
            <a:ext cx="2286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75" b="0">
                <a:solidFill>
                  <a:srgbClr val="B9C7D9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B9C7D9"/>
                </a:solidFill>
                <a:latin typeface="Aptos"/>
                <a:ea typeface="Aptos"/>
                <a:cs typeface="Aptos"/>
              </a:rPr>
              <a:t>Product brochure</a:t>
            </a:r>
          </a:p>
        </p:txBody>
      </p:sp>
      <p:pic>
        <p:nvPicPr>
          <p:cNvPr id="4" name="DC ERP Original Soundtrack">
            <a:hlinkClick r:id="" action="ppaction://media"/>
            <a:extLst>
              <a:ext uri="{FF2B5EF4-FFF2-40B4-BE49-F238E27FC236}">
                <a16:creationId xmlns:a16="http://schemas.microsoft.com/office/drawing/2014/main" id="{91DB5F03-CF5D-821B-13C5-9B45A7BD36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92800" y="3225800"/>
            <a:ext cx="12700" cy="1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769834"/>
      </p:ext>
    </p:extLst>
  </p:cSld>
  <p:clrMapOvr>
    <a:masterClrMapping/>
  </p:clrMapOvr>
  <p:transition spd="med" advTm="7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7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7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15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5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2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65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62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18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152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837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37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54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77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96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2000" numSld="9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autoUpdateAnimBg="0"/>
      <p:bldP spid="6" grpId="0" autoUpdateAnimBg="0"/>
      <p:bldP spid="8" grpId="0" autoUpdateAnimBg="0"/>
      <p:bldP spid="9" grpId="0" autoUpdateAnimBg="0"/>
      <p:bldP spid="10" grpId="0" autoUpdateAnimBg="0"/>
      <p:bldP spid="1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9BB50F2A-1574-4BE8-87EC-D9CB3AB5BEC7}"/>
              </a:ext>
            </a:extLst>
          </p:cNvPr>
          <p:cNvSpPr>
            <a:spLocks noGrp="1"/>
          </p:cNvSpPr>
          <p:nvPr/>
        </p:nvSpPr>
        <p:spPr>
          <a:xfrm>
            <a:off x="590550" y="438150"/>
            <a:ext cx="3429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75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rPr>
              <a:t>THE OPERATING LAYER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BC7D6C3-8B51-4582-8F27-9AE160392466}"/>
              </a:ext>
            </a:extLst>
          </p:cNvPr>
          <p:cNvSpPr>
            <a:spLocks noGrp="1"/>
          </p:cNvSpPr>
          <p:nvPr/>
        </p:nvSpPr>
        <p:spPr>
          <a:xfrm>
            <a:off x="590550" y="742950"/>
            <a:ext cx="109347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345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One system connects the work that drives the company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D84782-EEE4-4306-B286-310A0302FA08}"/>
              </a:ext>
            </a:extLst>
          </p:cNvPr>
          <p:cNvSpPr>
            <a:spLocks noGrp="1"/>
          </p:cNvSpPr>
          <p:nvPr/>
        </p:nvSpPr>
        <p:spPr>
          <a:xfrm>
            <a:off x="590550" y="1409700"/>
            <a:ext cx="10287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5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DC ERP brings operational data, control and follow-through into a single working environment.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2055BF-CB95-4566-BED6-4143BABC9AB9}"/>
              </a:ext>
            </a:extLst>
          </p:cNvPr>
          <p:cNvSpPr>
            <a:spLocks noGrp="1"/>
          </p:cNvSpPr>
          <p:nvPr/>
        </p:nvSpPr>
        <p:spPr>
          <a:xfrm>
            <a:off x="590550" y="2019300"/>
            <a:ext cx="895350" cy="47625"/>
          </a:xfrm>
          <a:prstGeom prst="rect">
            <a:avLst/>
          </a:prstGeom>
          <a:solidFill>
            <a:srgbClr val="F2B600"/>
          </a:solidFill>
          <a:ln w="0">
            <a:noFill/>
            <a:prstDash val="solid"/>
          </a:ln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C0E444-B0C2-45B4-9BDD-1FC5E6403F49}"/>
              </a:ext>
            </a:extLst>
          </p:cNvPr>
          <p:cNvSpPr>
            <a:spLocks noGrp="1"/>
          </p:cNvSpPr>
          <p:nvPr/>
        </p:nvSpPr>
        <p:spPr>
          <a:xfrm>
            <a:off x="838200" y="3429000"/>
            <a:ext cx="10515600" cy="38100"/>
          </a:xfrm>
          <a:prstGeom prst="rect">
            <a:avLst/>
          </a:prstGeom>
          <a:solidFill>
            <a:srgbClr val="D8E2F0"/>
          </a:solidFill>
          <a:ln w="0">
            <a:noFill/>
            <a:prstDash val="solid"/>
          </a:ln>
        </p:spPr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D2F0E44-156E-47FD-AB8C-C5BB1694EDFC}"/>
              </a:ext>
            </a:extLst>
          </p:cNvPr>
          <p:cNvSpPr>
            <a:spLocks noGrp="1"/>
          </p:cNvSpPr>
          <p:nvPr/>
        </p:nvSpPr>
        <p:spPr>
          <a:xfrm>
            <a:off x="771525" y="3133725"/>
            <a:ext cx="628650" cy="628650"/>
          </a:xfrm>
          <a:prstGeom prst="ellipse">
            <a:avLst/>
          </a:prstGeom>
          <a:solidFill>
            <a:srgbClr val="FFFFFF"/>
          </a:solidFill>
          <a:ln w="28575">
            <a:solidFill>
              <a:srgbClr val="1D4ED8"/>
            </a:solidFill>
            <a:prstDash val="solid"/>
          </a:ln>
        </p:spPr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41583A8-C793-46AE-AFBB-B4FBAEB329C2}"/>
              </a:ext>
            </a:extLst>
          </p:cNvPr>
          <p:cNvSpPr>
            <a:spLocks noGrp="1"/>
          </p:cNvSpPr>
          <p:nvPr/>
        </p:nvSpPr>
        <p:spPr>
          <a:xfrm>
            <a:off x="771525" y="3305175"/>
            <a:ext cx="6286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350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rPr>
              <a:t>01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88FC6D1-48C2-4866-B8EA-085727CF2843}"/>
              </a:ext>
            </a:extLst>
          </p:cNvPr>
          <p:cNvSpPr>
            <a:spLocks noGrp="1"/>
          </p:cNvSpPr>
          <p:nvPr/>
        </p:nvSpPr>
        <p:spPr>
          <a:xfrm>
            <a:off x="666750" y="3943350"/>
            <a:ext cx="24193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0000"/>
              </a:lnSpc>
              <a:buNone/>
              <a:defRPr sz="172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People &amp; Pay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06B441-EE6F-4B2D-B7F3-5D465A0EFAF5}"/>
              </a:ext>
            </a:extLst>
          </p:cNvPr>
          <p:cNvSpPr>
            <a:spLocks noGrp="1"/>
          </p:cNvSpPr>
          <p:nvPr/>
        </p:nvSpPr>
        <p:spPr>
          <a:xfrm>
            <a:off x="666750" y="4648200"/>
            <a:ext cx="241935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200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Employee master, documents, attendance, shifts, payroll and statutory outputs.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2A9820-8656-48B4-93CD-1ABC39339360}"/>
              </a:ext>
            </a:extLst>
          </p:cNvPr>
          <p:cNvSpPr>
            <a:spLocks noGrp="1"/>
          </p:cNvSpPr>
          <p:nvPr/>
        </p:nvSpPr>
        <p:spPr>
          <a:xfrm>
            <a:off x="3638550" y="3133725"/>
            <a:ext cx="628650" cy="628650"/>
          </a:xfrm>
          <a:prstGeom prst="ellipse">
            <a:avLst/>
          </a:prstGeom>
          <a:solidFill>
            <a:srgbClr val="FFFFFF"/>
          </a:solidFill>
          <a:ln w="28575">
            <a:solidFill>
              <a:srgbClr val="D99500"/>
            </a:solidFill>
            <a:prstDash val="solid"/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84A4A6A-16D8-4118-A3FF-D44C59D3B5A4}"/>
              </a:ext>
            </a:extLst>
          </p:cNvPr>
          <p:cNvSpPr>
            <a:spLocks noGrp="1"/>
          </p:cNvSpPr>
          <p:nvPr/>
        </p:nvSpPr>
        <p:spPr>
          <a:xfrm>
            <a:off x="3638550" y="3305175"/>
            <a:ext cx="6286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350" b="1">
                <a:solidFill>
                  <a:srgbClr val="D99500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D99500"/>
                </a:solidFill>
                <a:latin typeface="Aptos Display"/>
                <a:ea typeface="Aptos Display"/>
                <a:cs typeface="Aptos Display"/>
              </a:rPr>
              <a:t>02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FCC26B7-9D8D-4269-B35F-96EB96AF1C6D}"/>
              </a:ext>
            </a:extLst>
          </p:cNvPr>
          <p:cNvSpPr>
            <a:spLocks noGrp="1"/>
          </p:cNvSpPr>
          <p:nvPr/>
        </p:nvSpPr>
        <p:spPr>
          <a:xfrm>
            <a:off x="3533775" y="3943350"/>
            <a:ext cx="24193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0000"/>
              </a:lnSpc>
              <a:buNone/>
              <a:defRPr sz="172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Compliance &amp; Audit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9C7437-94E5-4B3B-AB60-1B702E94161E}"/>
              </a:ext>
            </a:extLst>
          </p:cNvPr>
          <p:cNvSpPr>
            <a:spLocks noGrp="1"/>
          </p:cNvSpPr>
          <p:nvPr/>
        </p:nvSpPr>
        <p:spPr>
          <a:xfrm>
            <a:off x="3533775" y="4648200"/>
            <a:ext cx="241935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200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Calendars, registers, evidence, reminders, certifications and closure tracking.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C5F3D79-1FAD-4DB9-A477-63174CB09E75}"/>
              </a:ext>
            </a:extLst>
          </p:cNvPr>
          <p:cNvSpPr>
            <a:spLocks noGrp="1"/>
          </p:cNvSpPr>
          <p:nvPr/>
        </p:nvSpPr>
        <p:spPr>
          <a:xfrm>
            <a:off x="6505575" y="3133725"/>
            <a:ext cx="628650" cy="628650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F9D72"/>
            </a:solidFill>
            <a:prstDash val="solid"/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9DD494-8E94-4292-ACE1-D41B8962A2F9}"/>
              </a:ext>
            </a:extLst>
          </p:cNvPr>
          <p:cNvSpPr>
            <a:spLocks noGrp="1"/>
          </p:cNvSpPr>
          <p:nvPr/>
        </p:nvSpPr>
        <p:spPr>
          <a:xfrm>
            <a:off x="6505575" y="3305175"/>
            <a:ext cx="6286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350" b="1">
                <a:solidFill>
                  <a:srgbClr val="0F9D72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0F9D72"/>
                </a:solidFill>
                <a:latin typeface="Aptos Display"/>
                <a:ea typeface="Aptos Display"/>
                <a:cs typeface="Aptos Display"/>
              </a:rPr>
              <a:t>03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EA573C1-E232-4DE7-B45C-704BB6B694D2}"/>
              </a:ext>
            </a:extLst>
          </p:cNvPr>
          <p:cNvSpPr>
            <a:spLocks noGrp="1"/>
          </p:cNvSpPr>
          <p:nvPr/>
        </p:nvSpPr>
        <p:spPr>
          <a:xfrm>
            <a:off x="6400800" y="3943350"/>
            <a:ext cx="24193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0000"/>
              </a:lnSpc>
              <a:buNone/>
              <a:defRPr sz="172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Performance &amp; Production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E9F0149-3320-4ACB-A5C2-645B44829B27}"/>
              </a:ext>
            </a:extLst>
          </p:cNvPr>
          <p:cNvSpPr>
            <a:spLocks noGrp="1"/>
          </p:cNvSpPr>
          <p:nvPr/>
        </p:nvSpPr>
        <p:spPr>
          <a:xfrm>
            <a:off x="6400800" y="4648200"/>
            <a:ext cx="241935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200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KPI/KRA reviews, daily muster, planning, process, wastage, output and dispatch.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C5FCE08-6D91-4A22-81C9-729A2D970805}"/>
              </a:ext>
            </a:extLst>
          </p:cNvPr>
          <p:cNvSpPr>
            <a:spLocks noGrp="1"/>
          </p:cNvSpPr>
          <p:nvPr/>
        </p:nvSpPr>
        <p:spPr>
          <a:xfrm>
            <a:off x="9372600" y="3133725"/>
            <a:ext cx="628650" cy="628650"/>
          </a:xfrm>
          <a:prstGeom prst="ellipse">
            <a:avLst/>
          </a:prstGeom>
          <a:solidFill>
            <a:srgbClr val="FFFFFF"/>
          </a:solidFill>
          <a:ln w="28575">
            <a:solidFill>
              <a:srgbClr val="38BDF8"/>
            </a:solidFill>
            <a:prstDash val="solid"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8B87AD-CD55-4460-AD80-50C22AAB8DF2}"/>
              </a:ext>
            </a:extLst>
          </p:cNvPr>
          <p:cNvSpPr>
            <a:spLocks noGrp="1"/>
          </p:cNvSpPr>
          <p:nvPr/>
        </p:nvSpPr>
        <p:spPr>
          <a:xfrm>
            <a:off x="9372600" y="3305175"/>
            <a:ext cx="6286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350" b="1">
                <a:solidFill>
                  <a:srgbClr val="38BDF8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38BDF8"/>
                </a:solidFill>
                <a:latin typeface="Aptos Display"/>
                <a:ea typeface="Aptos Display"/>
                <a:cs typeface="Aptos Display"/>
              </a:rPr>
              <a:t>04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F696A6-F982-44EF-A032-FB487249D7F7}"/>
              </a:ext>
            </a:extLst>
          </p:cNvPr>
          <p:cNvSpPr>
            <a:spLocks noGrp="1"/>
          </p:cNvSpPr>
          <p:nvPr/>
        </p:nvSpPr>
        <p:spPr>
          <a:xfrm>
            <a:off x="9267825" y="3943350"/>
            <a:ext cx="24193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0000"/>
              </a:lnSpc>
              <a:buNone/>
              <a:defRPr sz="172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Visibility &amp; Assistance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0871FA9-3E7D-4843-B975-01934B454A43}"/>
              </a:ext>
            </a:extLst>
          </p:cNvPr>
          <p:cNvSpPr>
            <a:spLocks noGrp="1"/>
          </p:cNvSpPr>
          <p:nvPr/>
        </p:nvSpPr>
        <p:spPr>
          <a:xfrm>
            <a:off x="9267825" y="4648200"/>
            <a:ext cx="241935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200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MIS, notifications, approvals, Operations Hub and DCA-guided actions.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BD07096-4C09-4D8F-9AA8-DB73378EB17A}"/>
              </a:ext>
            </a:extLst>
          </p:cNvPr>
          <p:cNvSpPr>
            <a:spLocks noGrp="1"/>
          </p:cNvSpPr>
          <p:nvPr/>
        </p:nvSpPr>
        <p:spPr>
          <a:xfrm>
            <a:off x="2781300" y="5734050"/>
            <a:ext cx="6629400" cy="476250"/>
          </a:xfrm>
          <a:prstGeom prst="roundRect">
            <a:avLst>
              <a:gd name="adj" fmla="val 16000"/>
            </a:avLst>
          </a:prstGeom>
          <a:solidFill>
            <a:srgbClr val="07152D"/>
          </a:solidFill>
          <a:ln w="0">
            <a:noFill/>
            <a:prstDash val="solid"/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366C937-6673-44FE-B961-F535376F38E8}"/>
              </a:ext>
            </a:extLst>
          </p:cNvPr>
          <p:cNvSpPr>
            <a:spLocks noGrp="1"/>
          </p:cNvSpPr>
          <p:nvPr/>
        </p:nvSpPr>
        <p:spPr>
          <a:xfrm>
            <a:off x="3009900" y="5867400"/>
            <a:ext cx="61722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One source of truth — from shop floor activity to management review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BF6CD8E-CA8B-4233-B53E-16FFC591CED3}"/>
              </a:ext>
            </a:extLst>
          </p:cNvPr>
          <p:cNvSpPr>
            <a:spLocks noGrp="1"/>
          </p:cNvSpPr>
          <p:nvPr/>
        </p:nvSpPr>
        <p:spPr>
          <a:xfrm>
            <a:off x="590550" y="6515100"/>
            <a:ext cx="4476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rPr>
              <a:t>DC ERP — Powered by Dwarkesh Consultancy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42D9003-A760-4373-AD68-7092860BEAF6}"/>
              </a:ext>
            </a:extLst>
          </p:cNvPr>
          <p:cNvSpPr>
            <a:spLocks noGrp="1"/>
          </p:cNvSpPr>
          <p:nvPr/>
        </p:nvSpPr>
        <p:spPr>
          <a:xfrm>
            <a:off x="11239500" y="6496050"/>
            <a:ext cx="361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r">
              <a:lnSpc>
                <a:spcPct val="105000"/>
              </a:lnSpc>
              <a:buNone/>
              <a:def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822745593"/>
      </p:ext>
    </p:extLst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accel="18000" decel="28000" fill="hold" grpId="0" nodeType="withEffect">
                                  <p:stCondLst>
                                    <p:cond delay="15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accel="18000" decel="28000" fill="hold" grpId="0" nodeType="withEffect">
                                  <p:stCondLst>
                                    <p:cond delay="185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accel="18000" decel="28000" fill="hold" grpId="0" nodeType="withEffect">
                                  <p:stCondLst>
                                    <p:cond delay="243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accel="18000" decel="28000" fill="hold" nodeType="withEffect">
                                  <p:stCondLst>
                                    <p:cond delay="808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accel="18000" decel="2800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2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2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2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accel="18000" decel="28000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2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2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2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accel="18000" decel="28000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2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2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accel="18000" decel="28000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2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2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2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0" presetClass="entr" presetSubtype="0" accel="18000" decel="28000" fill="hold" grpId="0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2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2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2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2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0" presetClass="entr" presetSubtype="0" accel="18000" decel="28000" fill="hold" grpId="0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2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2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2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2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0" presetClass="entr" presetSubtype="0" accel="18000" decel="2800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2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2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2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2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4" accel="18000" decel="2800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2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2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2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2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0" presetClass="entr" presetSubtype="0" accel="18000" decel="28000" fill="hold" grpId="0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2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2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2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2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0" presetClass="entr" presetSubtype="0" accel="18000" decel="28000" fill="hold" grpId="0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2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0" presetClass="entr" presetSubtype="0" accel="18000" decel="2800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2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6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accel="18000" decel="28000" fill="hold" grpId="0" nodeType="withEffect">
                                  <p:stCondLst>
                                    <p:cond delay="187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6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accel="18000" decel="28000" fill="hold" grpId="0" nodeType="withEffect">
                                  <p:stCondLst>
                                    <p:cond delay="187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6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accel="18000" decel="28000" fill="hold" grpId="0" nodeType="withEffect">
                                  <p:stCondLst>
                                    <p:cond delay="197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6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0" presetClass="entr" presetSubtype="0" accel="18000" decel="28000" fill="hold" nodeType="withEffect">
                                  <p:stCondLst>
                                    <p:cond delay="219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2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0" presetClass="entr" presetSubtype="0" accel="18000" decel="28000" fill="hold" grpId="0" nodeType="withEffect">
                                  <p:stCondLst>
                                    <p:cond delay="219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6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0" presetClass="entr" presetSubtype="0" accel="18000" decel="28000" fill="hold" grpId="0" nodeType="withEffect">
                                  <p:stCondLst>
                                    <p:cond delay="291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2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2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2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2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0" presetClass="entr" presetSubtype="0" accel="18000" decel="28000" fill="hold" grpId="0" nodeType="withEffect">
                                  <p:stCondLst>
                                    <p:cond delay="261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6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" grpId="0"/>
      <p:bldP spid="3" grpId="0"/>
      <p:bldP spid="7" grpId="0"/>
      <p:bldP spid="8" grpId="0"/>
      <p:bldP spid="9" grpId="0"/>
      <p:bldP spid="11" grpId="0"/>
      <p:bldP spid="12" grpId="0"/>
      <p:bldP spid="13" grpId="0"/>
      <p:bldP spid="15" grpId="0"/>
      <p:bldP spid="16" grpId="0"/>
      <p:bldP spid="17" grpId="0"/>
      <p:bldP spid="19" grpId="0"/>
      <p:bldP spid="20" grpId="0"/>
      <p:bldP spid="21" grpId="0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D966DCF-326D-4214-9777-A3BB79EC315D}"/>
              </a:ext>
            </a:extLst>
          </p:cNvPr>
          <p:cNvSpPr>
            <a:spLocks noGrp="1"/>
          </p:cNvSpPr>
          <p:nvPr/>
        </p:nvSpPr>
        <p:spPr>
          <a:xfrm>
            <a:off x="590550" y="438150"/>
            <a:ext cx="3429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75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rPr>
              <a:t>PEOPLE OPERATIONS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685CB6A-F8B4-4D0B-8E38-500BD38F8252}"/>
              </a:ext>
            </a:extLst>
          </p:cNvPr>
          <p:cNvSpPr>
            <a:spLocks noGrp="1"/>
          </p:cNvSpPr>
          <p:nvPr/>
        </p:nvSpPr>
        <p:spPr>
          <a:xfrm>
            <a:off x="590550" y="742950"/>
            <a:ext cx="109347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345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HR and payroll stay aligned from joining to statutory output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28E67F0-FA82-494D-962E-E40F95DF7893}"/>
              </a:ext>
            </a:extLst>
          </p:cNvPr>
          <p:cNvSpPr>
            <a:spLocks noGrp="1"/>
          </p:cNvSpPr>
          <p:nvPr/>
        </p:nvSpPr>
        <p:spPr>
          <a:xfrm>
            <a:off x="590550" y="1409700"/>
            <a:ext cx="10287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5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Employee records, attendance rules and payroll workflows remain connected instead of becoming separate spreadsheets.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549E56E-462E-4A91-B49D-8604E110D3B2}"/>
              </a:ext>
            </a:extLst>
          </p:cNvPr>
          <p:cNvSpPr>
            <a:spLocks noGrp="1"/>
          </p:cNvSpPr>
          <p:nvPr/>
        </p:nvSpPr>
        <p:spPr>
          <a:xfrm>
            <a:off x="608076" y="2381250"/>
            <a:ext cx="114300" cy="114300"/>
          </a:xfrm>
          <a:prstGeom prst="ellipse">
            <a:avLst/>
          </a:prstGeom>
          <a:solidFill>
            <a:srgbClr val="1D4ED8"/>
          </a:solidFill>
          <a:ln w="0">
            <a:noFill/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D6CE2B5-7E36-46A9-8614-B1DC75D4F1E7}"/>
              </a:ext>
            </a:extLst>
          </p:cNvPr>
          <p:cNvSpPr>
            <a:spLocks noGrp="1"/>
          </p:cNvSpPr>
          <p:nvPr/>
        </p:nvSpPr>
        <p:spPr>
          <a:xfrm>
            <a:off x="920496" y="2324100"/>
            <a:ext cx="38290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5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One employee record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B0DFF0-AF67-40FF-8757-D9A35882933E}"/>
              </a:ext>
            </a:extLst>
          </p:cNvPr>
          <p:cNvSpPr>
            <a:spLocks noGrp="1"/>
          </p:cNvSpPr>
          <p:nvPr/>
        </p:nvSpPr>
        <p:spPr>
          <a:xfrm>
            <a:off x="920496" y="2619375"/>
            <a:ext cx="38290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0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Master data, personal files and custom Word documents stay ready for day-to-day use.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DC8C976-C984-42B7-8C71-AD2BF7EFFA40}"/>
              </a:ext>
            </a:extLst>
          </p:cNvPr>
          <p:cNvSpPr>
            <a:spLocks noGrp="1"/>
          </p:cNvSpPr>
          <p:nvPr/>
        </p:nvSpPr>
        <p:spPr>
          <a:xfrm>
            <a:off x="608076" y="3333750"/>
            <a:ext cx="114300" cy="114300"/>
          </a:xfrm>
          <a:prstGeom prst="ellipse">
            <a:avLst/>
          </a:prstGeom>
          <a:solidFill>
            <a:srgbClr val="0F9D72"/>
          </a:solidFill>
          <a:ln w="0">
            <a:noFill/>
            <a:prstDash val="solid"/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0F109D-7E4D-418A-B18D-3B46A441475C}"/>
              </a:ext>
            </a:extLst>
          </p:cNvPr>
          <p:cNvSpPr>
            <a:spLocks noGrp="1"/>
          </p:cNvSpPr>
          <p:nvPr/>
        </p:nvSpPr>
        <p:spPr>
          <a:xfrm>
            <a:off x="920496" y="3276600"/>
            <a:ext cx="38290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5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Attendance that follows policy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D8B02E-29D3-44C8-A511-76F8A5619735}"/>
              </a:ext>
            </a:extLst>
          </p:cNvPr>
          <p:cNvSpPr>
            <a:spLocks noGrp="1"/>
          </p:cNvSpPr>
          <p:nvPr/>
        </p:nvSpPr>
        <p:spPr>
          <a:xfrm>
            <a:off x="920496" y="3571875"/>
            <a:ext cx="38290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0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Biometric punches, shift allocation, grace rules, leave and corrections feed the monthly view.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30C2918-2CE3-4DEC-8A9C-47B9623C0B16}"/>
              </a:ext>
            </a:extLst>
          </p:cNvPr>
          <p:cNvSpPr>
            <a:spLocks noGrp="1"/>
          </p:cNvSpPr>
          <p:nvPr/>
        </p:nvSpPr>
        <p:spPr>
          <a:xfrm>
            <a:off x="608076" y="4286250"/>
            <a:ext cx="114300" cy="114300"/>
          </a:xfrm>
          <a:prstGeom prst="ellipse">
            <a:avLst/>
          </a:prstGeom>
          <a:solidFill>
            <a:srgbClr val="D99500"/>
          </a:solidFill>
          <a:ln w="0">
            <a:noFill/>
            <a:prstDash val="solid"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286ECB8-6843-46EE-8811-6DE184A95194}"/>
              </a:ext>
            </a:extLst>
          </p:cNvPr>
          <p:cNvSpPr>
            <a:spLocks noGrp="1"/>
          </p:cNvSpPr>
          <p:nvPr/>
        </p:nvSpPr>
        <p:spPr>
          <a:xfrm>
            <a:off x="920496" y="4229100"/>
            <a:ext cx="38290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5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Payroll with statutory context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E47320-6B93-49FA-84D9-12F6CEB2297D}"/>
              </a:ext>
            </a:extLst>
          </p:cNvPr>
          <p:cNvSpPr>
            <a:spLocks noGrp="1"/>
          </p:cNvSpPr>
          <p:nvPr/>
        </p:nvSpPr>
        <p:spPr>
          <a:xfrm>
            <a:off x="920496" y="4524375"/>
            <a:ext cx="38290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0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Salary, CTC, payslips, loans, advances, PF/ESIC outputs and certificates work from the same data.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9186077-3BE1-4E3A-835D-C21FBB11B38D}"/>
              </a:ext>
            </a:extLst>
          </p:cNvPr>
          <p:cNvSpPr>
            <a:spLocks noGrp="1"/>
          </p:cNvSpPr>
          <p:nvPr/>
        </p:nvSpPr>
        <p:spPr>
          <a:xfrm>
            <a:off x="608076" y="5238750"/>
            <a:ext cx="114300" cy="114300"/>
          </a:xfrm>
          <a:prstGeom prst="ellipse">
            <a:avLst/>
          </a:prstGeom>
          <a:solidFill>
            <a:srgbClr val="38BDF8"/>
          </a:solidFill>
          <a:ln w="0">
            <a:noFill/>
            <a:prstDash val="solid"/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6F6E778-2A86-4E85-942E-E8B973BC05AB}"/>
              </a:ext>
            </a:extLst>
          </p:cNvPr>
          <p:cNvSpPr>
            <a:spLocks noGrp="1"/>
          </p:cNvSpPr>
          <p:nvPr/>
        </p:nvSpPr>
        <p:spPr>
          <a:xfrm>
            <a:off x="920496" y="5181600"/>
            <a:ext cx="38290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5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Traceable review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849AC47-150F-4000-B093-D7BE34EF6FCD}"/>
              </a:ext>
            </a:extLst>
          </p:cNvPr>
          <p:cNvSpPr>
            <a:spLocks noGrp="1"/>
          </p:cNvSpPr>
          <p:nvPr/>
        </p:nvSpPr>
        <p:spPr>
          <a:xfrm>
            <a:off x="920496" y="5476875"/>
            <a:ext cx="38290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0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Exceptions and edits are visible before the payroll cycle is closed.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8F0775-3A53-4537-A851-E7823514CDD8}"/>
              </a:ext>
            </a:extLst>
          </p:cNvPr>
          <p:cNvSpPr>
            <a:spLocks noGrp="1"/>
          </p:cNvSpPr>
          <p:nvPr/>
        </p:nvSpPr>
        <p:spPr>
          <a:xfrm>
            <a:off x="590550" y="6515100"/>
            <a:ext cx="4476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rPr>
              <a:t>DC ERP — Powered by Dwarkesh Consultancy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B5F612D-60DB-4D95-914D-7425C03F4672}"/>
              </a:ext>
            </a:extLst>
          </p:cNvPr>
          <p:cNvSpPr>
            <a:spLocks noGrp="1"/>
          </p:cNvSpPr>
          <p:nvPr/>
        </p:nvSpPr>
        <p:spPr>
          <a:xfrm>
            <a:off x="11239500" y="6496050"/>
            <a:ext cx="361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r">
              <a:lnSpc>
                <a:spcPct val="105000"/>
              </a:lnSpc>
              <a:buNone/>
              <a:def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72890171"/>
      </p:ext>
    </p:extLst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accel="18000" decel="28000" fill="hold" grpId="0" nodeType="withEffect">
                                  <p:stCondLst>
                                    <p:cond delay="15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accel="18000" decel="28000" fill="hold" grpId="0" nodeType="withEffect">
                                  <p:stCondLst>
                                    <p:cond delay="185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accel="18000" decel="28000" fill="hold" grpId="0" nodeType="withEffect">
                                  <p:stCondLst>
                                    <p:cond delay="243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accel="18000" decel="28000" fill="hold" grpId="0" nodeType="withEffect">
                                  <p:stCondLst>
                                    <p:cond delay="908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accel="18000" decel="28000" fill="hold" nodeType="withEffect">
                                  <p:stCondLst>
                                    <p:cond delay="927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accel="18000" decel="28000" fill="hold" grpId="0" nodeType="withEffect">
                                  <p:stCondLst>
                                    <p:cond delay="1005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6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accel="18000" decel="2800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2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2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2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6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accel="18000" decel="28000" fill="hold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2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2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7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6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0" presetClass="entr" presetSubtype="0" accel="18000" decel="28000" fill="hold" grpId="0" nodeType="withEffect">
                                  <p:stCondLst>
                                    <p:cond delay="219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2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2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2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2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accel="18000" decel="28000" fill="hold" nodeType="withEffect">
                                  <p:stCondLst>
                                    <p:cond delay="219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2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2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accel="18000" decel="28000" fill="hold" grpId="0" nodeType="withEffect">
                                  <p:stCondLst>
                                    <p:cond delay="219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6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0" presetClass="entr" presetSubtype="0" accel="18000" decel="28000" fill="hold" grpId="0" nodeType="withEffect">
                                  <p:stCondLst>
                                    <p:cond delay="291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2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accel="18000" decel="28000" fill="hold" grpId="0" nodeType="withEffect">
                                  <p:stCondLst>
                                    <p:cond delay="261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6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" grpId="0"/>
      <p:bldP spid="3" grpId="0"/>
      <p:bldP spid="8" grpId="0"/>
      <p:bldP spid="9" grpId="0"/>
      <p:bldP spid="11" grpId="0"/>
      <p:bldP spid="12" grpId="0"/>
      <p:bldP spid="14" grpId="0"/>
      <p:bldP spid="15" grpId="0"/>
      <p:bldP spid="17" grpId="0"/>
      <p:bldP spid="18" grpId="0"/>
      <p:bldP spid="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15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>
            <a:extLst>
              <a:ext uri="{FF2B5EF4-FFF2-40B4-BE49-F238E27FC236}">
                <a16:creationId xmlns:a16="http://schemas.microsoft.com/office/drawing/2014/main" id="{F45F90EA-3C68-40F3-907F-0B050BF3E261}"/>
              </a:ext>
            </a:extLst>
          </p:cNvPr>
          <p:cNvSpPr>
            <a:spLocks noGrp="1"/>
          </p:cNvSpPr>
          <p:nvPr/>
        </p:nvSpPr>
        <p:spPr>
          <a:xfrm>
            <a:off x="8343900" y="0"/>
            <a:ext cx="3848100" cy="3905250"/>
          </a:xfrm>
          <a:prstGeom prst="ellipse">
            <a:avLst/>
          </a:prstGeom>
          <a:solidFill>
            <a:srgbClr val="123C73">
              <a:alpha val="55000"/>
            </a:srgbClr>
          </a:solidFill>
          <a:ln w="0">
            <a:noFill/>
            <a:prstDash val="solid"/>
          </a:ln>
        </p:spPr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44DF226-71E6-4264-8A67-A5CC119FFDC7}"/>
              </a:ext>
            </a:extLst>
          </p:cNvPr>
          <p:cNvSpPr>
            <a:spLocks noGrp="1"/>
          </p:cNvSpPr>
          <p:nvPr/>
        </p:nvSpPr>
        <p:spPr>
          <a:xfrm>
            <a:off x="9620250" y="552450"/>
            <a:ext cx="2571750" cy="2857500"/>
          </a:xfrm>
          <a:prstGeom prst="ellipse">
            <a:avLst/>
          </a:prstGeom>
          <a:solidFill>
            <a:srgbClr val="F2B600">
              <a:alpha val="16000"/>
            </a:srgbClr>
          </a:solidFill>
          <a:ln w="0">
            <a:noFill/>
            <a:prstDash val="solid"/>
          </a:ln>
        </p:spPr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2F2D9F3-F038-4CC1-89C8-6D7FCA730155}"/>
              </a:ext>
            </a:extLst>
          </p:cNvPr>
          <p:cNvSpPr>
            <a:spLocks noGrp="1"/>
          </p:cNvSpPr>
          <p:nvPr/>
        </p:nvSpPr>
        <p:spPr>
          <a:xfrm>
            <a:off x="590550" y="438150"/>
            <a:ext cx="3429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75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COMPLIANCE CONTROL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446CCF-856F-4609-BA23-4FCBEE2EFACF}"/>
              </a:ext>
            </a:extLst>
          </p:cNvPr>
          <p:cNvSpPr>
            <a:spLocks noGrp="1"/>
          </p:cNvSpPr>
          <p:nvPr/>
        </p:nvSpPr>
        <p:spPr>
          <a:xfrm>
            <a:off x="590550" y="742950"/>
            <a:ext cx="109347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34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Built to support legally compliant operations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549A67-A382-4491-AFF8-88D89ED5949F}"/>
              </a:ext>
            </a:extLst>
          </p:cNvPr>
          <p:cNvSpPr>
            <a:spLocks noGrp="1"/>
          </p:cNvSpPr>
          <p:nvPr/>
        </p:nvSpPr>
        <p:spPr>
          <a:xfrm>
            <a:off x="590550" y="1409700"/>
            <a:ext cx="10287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575" b="0">
                <a:solidFill>
                  <a:srgbClr val="CBD5E1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CBD5E1"/>
                </a:solidFill>
                <a:latin typeface="Aptos"/>
                <a:ea typeface="Aptos"/>
                <a:cs typeface="Aptos"/>
              </a:rPr>
              <a:t>DC ERP converts recurring obligations into visible dates, records, evidence and responsibility.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12D0AE-B001-4948-99A0-C8219D630892}"/>
              </a:ext>
            </a:extLst>
          </p:cNvPr>
          <p:cNvSpPr>
            <a:spLocks noGrp="1"/>
          </p:cNvSpPr>
          <p:nvPr/>
        </p:nvSpPr>
        <p:spPr>
          <a:xfrm>
            <a:off x="742950" y="2419350"/>
            <a:ext cx="7239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25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01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34CB9A-04B4-4BE3-AD78-F2E904B8D6D2}"/>
              </a:ext>
            </a:extLst>
          </p:cNvPr>
          <p:cNvSpPr>
            <a:spLocks noGrp="1"/>
          </p:cNvSpPr>
          <p:nvPr/>
        </p:nvSpPr>
        <p:spPr>
          <a:xfrm>
            <a:off x="1562100" y="2590800"/>
            <a:ext cx="1143000" cy="19050"/>
          </a:xfrm>
          <a:prstGeom prst="rect">
            <a:avLst/>
          </a:prstGeom>
          <a:solidFill>
            <a:srgbClr val="F2B600"/>
          </a:solidFill>
          <a:ln w="0">
            <a:noFill/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EF7189-FEAD-44E7-B1DC-5E08536817EA}"/>
              </a:ext>
            </a:extLst>
          </p:cNvPr>
          <p:cNvSpPr>
            <a:spLocks noGrp="1"/>
          </p:cNvSpPr>
          <p:nvPr/>
        </p:nvSpPr>
        <p:spPr>
          <a:xfrm>
            <a:off x="3048000" y="2400300"/>
            <a:ext cx="35242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87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Know what is due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CB75639-19D2-41B5-AD6E-60DF9EB5650E}"/>
              </a:ext>
            </a:extLst>
          </p:cNvPr>
          <p:cNvSpPr>
            <a:spLocks noGrp="1"/>
          </p:cNvSpPr>
          <p:nvPr/>
        </p:nvSpPr>
        <p:spPr>
          <a:xfrm>
            <a:off x="3048000" y="2800350"/>
            <a:ext cx="542925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350" b="0">
                <a:solidFill>
                  <a:srgbClr val="C9D7E8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C9D7E8"/>
                </a:solidFill>
                <a:latin typeface="Aptos"/>
                <a:ea typeface="Aptos"/>
                <a:cs typeface="Aptos"/>
              </a:rPr>
              <a:t>Compliance calendars, legal documents and certification expiry reminders.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DB92846-BDE7-421B-AF8B-DCF426847469}"/>
              </a:ext>
            </a:extLst>
          </p:cNvPr>
          <p:cNvSpPr>
            <a:spLocks noGrp="1"/>
          </p:cNvSpPr>
          <p:nvPr/>
        </p:nvSpPr>
        <p:spPr>
          <a:xfrm>
            <a:off x="742950" y="3619500"/>
            <a:ext cx="7239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25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02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8D4449-C0EB-4692-83FD-6F2D4AB0E44D}"/>
              </a:ext>
            </a:extLst>
          </p:cNvPr>
          <p:cNvSpPr>
            <a:spLocks noGrp="1"/>
          </p:cNvSpPr>
          <p:nvPr/>
        </p:nvSpPr>
        <p:spPr>
          <a:xfrm>
            <a:off x="1562100" y="3790950"/>
            <a:ext cx="1143000" cy="19050"/>
          </a:xfrm>
          <a:prstGeom prst="rect">
            <a:avLst/>
          </a:prstGeom>
          <a:solidFill>
            <a:srgbClr val="36506E"/>
          </a:solidFill>
          <a:ln w="0">
            <a:noFill/>
            <a:prstDash val="solid"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CE58A06-76B8-406E-8333-14630A8C06C2}"/>
              </a:ext>
            </a:extLst>
          </p:cNvPr>
          <p:cNvSpPr>
            <a:spLocks noGrp="1"/>
          </p:cNvSpPr>
          <p:nvPr/>
        </p:nvSpPr>
        <p:spPr>
          <a:xfrm>
            <a:off x="3048000" y="3600450"/>
            <a:ext cx="35242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87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Maintain the evidence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56704E8-CE21-4007-BE00-448D82E581D4}"/>
              </a:ext>
            </a:extLst>
          </p:cNvPr>
          <p:cNvSpPr>
            <a:spLocks noGrp="1"/>
          </p:cNvSpPr>
          <p:nvPr/>
        </p:nvSpPr>
        <p:spPr>
          <a:xfrm>
            <a:off x="3048000" y="4000500"/>
            <a:ext cx="542925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350" b="0">
                <a:solidFill>
                  <a:srgbClr val="C9D7E8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C9D7E8"/>
                </a:solidFill>
                <a:latin typeface="Aptos"/>
                <a:ea typeface="Aptos"/>
                <a:cs typeface="Aptos"/>
              </a:rPr>
              <a:t>Form registers, training records, committee meetings and attachments.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23B910-D4FB-4AAA-AD18-B50A9135CF76}"/>
              </a:ext>
            </a:extLst>
          </p:cNvPr>
          <p:cNvSpPr>
            <a:spLocks noGrp="1"/>
          </p:cNvSpPr>
          <p:nvPr/>
        </p:nvSpPr>
        <p:spPr>
          <a:xfrm>
            <a:off x="742950" y="4819650"/>
            <a:ext cx="7239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25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03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623D56-A8FC-4285-B637-B58DF6229DCF}"/>
              </a:ext>
            </a:extLst>
          </p:cNvPr>
          <p:cNvSpPr>
            <a:spLocks noGrp="1"/>
          </p:cNvSpPr>
          <p:nvPr/>
        </p:nvSpPr>
        <p:spPr>
          <a:xfrm>
            <a:off x="1562100" y="4991100"/>
            <a:ext cx="1143000" cy="19050"/>
          </a:xfrm>
          <a:prstGeom prst="rect">
            <a:avLst/>
          </a:prstGeom>
          <a:solidFill>
            <a:srgbClr val="36506E"/>
          </a:solidFill>
          <a:ln w="0">
            <a:noFill/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1E1B7CC-CD5A-43F0-8CEF-D0110BCF68EE}"/>
              </a:ext>
            </a:extLst>
          </p:cNvPr>
          <p:cNvSpPr>
            <a:spLocks noGrp="1"/>
          </p:cNvSpPr>
          <p:nvPr/>
        </p:nvSpPr>
        <p:spPr>
          <a:xfrm>
            <a:off x="3048000" y="4800600"/>
            <a:ext cx="35242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87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Act before it becomes urgent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B5480D2-E0A9-4ECF-B6B7-3518F18DB4F1}"/>
              </a:ext>
            </a:extLst>
          </p:cNvPr>
          <p:cNvSpPr>
            <a:spLocks noGrp="1"/>
          </p:cNvSpPr>
          <p:nvPr/>
        </p:nvSpPr>
        <p:spPr>
          <a:xfrm>
            <a:off x="3048000" y="5200650"/>
            <a:ext cx="542925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350" b="0">
                <a:solidFill>
                  <a:srgbClr val="C9D7E8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C9D7E8"/>
                </a:solidFill>
                <a:latin typeface="Aptos"/>
                <a:ea typeface="Aptos"/>
                <a:cs typeface="Aptos"/>
              </a:rPr>
              <a:t>Notifications, due-date radar and ownership make follow-up visible.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AD8D5C30-CC25-44BA-BBF1-2385E34AFE74}"/>
              </a:ext>
            </a:extLst>
          </p:cNvPr>
          <p:cNvSpPr>
            <a:spLocks noGrp="1"/>
          </p:cNvSpPr>
          <p:nvPr/>
        </p:nvSpPr>
        <p:spPr>
          <a:xfrm>
            <a:off x="8972550" y="2476500"/>
            <a:ext cx="2381250" cy="2857500"/>
          </a:xfrm>
          <a:prstGeom prst="roundRect">
            <a:avLst>
              <a:gd name="adj" fmla="val 3200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EB1D4BF-AA1A-451E-9843-589A337F9257}"/>
              </a:ext>
            </a:extLst>
          </p:cNvPr>
          <p:cNvSpPr>
            <a:spLocks noGrp="1"/>
          </p:cNvSpPr>
          <p:nvPr/>
        </p:nvSpPr>
        <p:spPr>
          <a:xfrm>
            <a:off x="9239250" y="2876550"/>
            <a:ext cx="1847850" cy="857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9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9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COMPLIANCE</a:t>
            </a:r>
          </a:p>
          <a:p>
            <a:pPr algn="ctr">
              <a:lnSpc>
                <a:spcPct val="105000"/>
              </a:lnSpc>
              <a:buNone/>
              <a:defRPr sz="19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9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VISIBILITY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C0339BA-70F5-40D9-94A3-506419A4E23D}"/>
              </a:ext>
            </a:extLst>
          </p:cNvPr>
          <p:cNvSpPr>
            <a:spLocks noGrp="1"/>
          </p:cNvSpPr>
          <p:nvPr/>
        </p:nvSpPr>
        <p:spPr>
          <a:xfrm>
            <a:off x="9372600" y="3943350"/>
            <a:ext cx="1581150" cy="1200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25000"/>
              </a:lnSpc>
              <a:buNone/>
              <a:defRPr sz="16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Calendar</a:t>
            </a:r>
          </a:p>
          <a:p>
            <a:pPr algn="ctr">
              <a:lnSpc>
                <a:spcPct val="125000"/>
              </a:lnSpc>
              <a:buNone/>
              <a:defRPr sz="16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Registers</a:t>
            </a:r>
          </a:p>
          <a:p>
            <a:pPr algn="ctr">
              <a:lnSpc>
                <a:spcPct val="125000"/>
              </a:lnSpc>
              <a:buNone/>
              <a:defRPr sz="16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Evidence</a:t>
            </a:r>
          </a:p>
          <a:p>
            <a:pPr algn="ctr">
              <a:lnSpc>
                <a:spcPct val="125000"/>
              </a:lnSpc>
              <a:buNone/>
              <a:defRPr sz="16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Alerts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DEC2F1A-663C-4447-A1F0-FA73A08C6CDF}"/>
              </a:ext>
            </a:extLst>
          </p:cNvPr>
          <p:cNvSpPr>
            <a:spLocks noGrp="1"/>
          </p:cNvSpPr>
          <p:nvPr/>
        </p:nvSpPr>
        <p:spPr>
          <a:xfrm>
            <a:off x="590550" y="6515100"/>
            <a:ext cx="4476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00" b="1">
                <a:solidFill>
                  <a:srgbClr val="CBD5E1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CBD5E1"/>
                </a:solidFill>
                <a:latin typeface="Aptos Display"/>
                <a:ea typeface="Aptos Display"/>
                <a:cs typeface="Aptos Display"/>
              </a:rPr>
              <a:t>DC ERP — Powered by Dwarkesh Consultancy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3B13EE8-AB17-494E-AC81-A134CE287433}"/>
              </a:ext>
            </a:extLst>
          </p:cNvPr>
          <p:cNvSpPr>
            <a:spLocks noGrp="1"/>
          </p:cNvSpPr>
          <p:nvPr/>
        </p:nvSpPr>
        <p:spPr>
          <a:xfrm>
            <a:off x="11239500" y="6496050"/>
            <a:ext cx="361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r">
              <a:lnSpc>
                <a:spcPct val="105000"/>
              </a:lnSpc>
              <a:buNone/>
              <a:defRPr sz="900" b="1">
                <a:solidFill>
                  <a:srgbClr val="CBD5E1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CBD5E1"/>
                </a:solidFill>
                <a:latin typeface="Aptos Display"/>
                <a:ea typeface="Aptos Display"/>
                <a:cs typeface="Aptos Display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1164569690"/>
      </p:ext>
    </p:extLst>
  </p:cSld>
  <p:clrMapOvr>
    <a:masterClrMapping/>
  </p:clrMapOvr>
  <p:transition spd="med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accel="18000" decel="28000" fill="hold" nodeType="withEffect">
                                  <p:stCondLst>
                                    <p:cond delay="12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accel="18000" decel="28000" fill="hold" grpId="0" nodeType="withEffect">
                                  <p:stCondLst>
                                    <p:cond delay="158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accel="18000" decel="28000" fill="hold" nodeType="withEffect">
                                  <p:stCondLst>
                                    <p:cond delay="168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accel="18000" decel="28000" fill="hold" grpId="0" nodeType="withEffect">
                                  <p:stCondLst>
                                    <p:cond delay="185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accel="18000" decel="28000" fill="hold" grpId="0" nodeType="withEffect">
                                  <p:stCondLst>
                                    <p:cond delay="243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accel="18000" decel="28000" fill="hold" grpId="0" nodeType="withEffect">
                                  <p:stCondLst>
                                    <p:cond delay="933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accel="18000" decel="28000" fill="hold" grpId="0" nodeType="withEffect">
                                  <p:stCondLst>
                                    <p:cond delay="94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accel="18000" decel="28000" fill="hold" nodeType="withEffect">
                                  <p:stCondLst>
                                    <p:cond delay="958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accel="18000" decel="28000" fill="hold" nodeType="withEffect">
                                  <p:stCondLst>
                                    <p:cond delay="996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accel="18000" decel="28000" fill="hold" grpId="0" nodeType="withEffect">
                                  <p:stCondLst>
                                    <p:cond delay="1065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18000" decel="28000" fill="hold" grpId="0" nodeType="withEffect">
                                  <p:stCondLst>
                                    <p:cond delay="109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2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2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2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2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2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2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2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2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2" presetClass="entr" presetSubtype="4" accel="18000" decel="2800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accel="18000" decel="2800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6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6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6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2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2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2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2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2" presetClass="entr" presetSubtype="4" accel="18000" decel="28000" fill="hold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accel="18000" decel="28000" fill="hold" grpId="0" nodeType="withEffect">
                                  <p:stCondLst>
                                    <p:cond delay="219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6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0" presetClass="entr" presetSubtype="0" accel="18000" decel="28000" fill="hold" grpId="0" nodeType="withEffect">
                                  <p:stCondLst>
                                    <p:cond delay="291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2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0" presetClass="entr" presetSubtype="0" accel="18000" decel="28000" fill="hold" grpId="0" nodeType="withEffect">
                                  <p:stCondLst>
                                    <p:cond delay="261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6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9" grpId="0"/>
      <p:bldP spid="10" grpId="0"/>
      <p:bldP spid="12" grpId="0"/>
      <p:bldP spid="13" grpId="0"/>
      <p:bldP spid="14" grpId="0"/>
      <p:bldP spid="16" grpId="0"/>
      <p:bldP spid="17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DC223CBC-5F63-44A5-87D9-2ABF1E502268}"/>
              </a:ext>
            </a:extLst>
          </p:cNvPr>
          <p:cNvSpPr>
            <a:spLocks noGrp="1"/>
          </p:cNvSpPr>
          <p:nvPr/>
        </p:nvSpPr>
        <p:spPr>
          <a:xfrm>
            <a:off x="590550" y="438150"/>
            <a:ext cx="3429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75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rPr>
              <a:t>AUDIT READINESS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5D9F3D0-6405-46CD-9441-004023561E19}"/>
              </a:ext>
            </a:extLst>
          </p:cNvPr>
          <p:cNvSpPr>
            <a:spLocks noGrp="1"/>
          </p:cNvSpPr>
          <p:nvPr/>
        </p:nvSpPr>
        <p:spPr>
          <a:xfrm>
            <a:off x="590550" y="742950"/>
            <a:ext cx="109347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345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Audit readiness becomes a managed workflow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98501B-9E72-4522-BC65-746C97ADE085}"/>
              </a:ext>
            </a:extLst>
          </p:cNvPr>
          <p:cNvSpPr>
            <a:spLocks noGrp="1"/>
          </p:cNvSpPr>
          <p:nvPr/>
        </p:nvSpPr>
        <p:spPr>
          <a:xfrm>
            <a:off x="590550" y="1409700"/>
            <a:ext cx="10287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5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Replace last-minute scrambling with ownership, supporting evidence, reminders and a visible closure trail.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E4A8315-1D33-4870-896D-622AFA7E2037}"/>
              </a:ext>
            </a:extLst>
          </p:cNvPr>
          <p:cNvSpPr>
            <a:spLocks noGrp="1"/>
          </p:cNvSpPr>
          <p:nvPr/>
        </p:nvSpPr>
        <p:spPr>
          <a:xfrm>
            <a:off x="590550" y="2019300"/>
            <a:ext cx="895350" cy="47625"/>
          </a:xfrm>
          <a:prstGeom prst="rect">
            <a:avLst/>
          </a:prstGeom>
          <a:solidFill>
            <a:srgbClr val="F2B600"/>
          </a:solidFill>
          <a:ln w="0">
            <a:noFill/>
            <a:prstDash val="solid"/>
          </a:ln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370652-95EC-4098-9BFC-30365F9B8B4A}"/>
              </a:ext>
            </a:extLst>
          </p:cNvPr>
          <p:cNvSpPr>
            <a:spLocks noGrp="1"/>
          </p:cNvSpPr>
          <p:nvPr/>
        </p:nvSpPr>
        <p:spPr>
          <a:xfrm>
            <a:off x="1181100" y="3724275"/>
            <a:ext cx="9601200" cy="57150"/>
          </a:xfrm>
          <a:prstGeom prst="rect">
            <a:avLst/>
          </a:prstGeom>
          <a:solidFill>
            <a:srgbClr val="C7D4E6"/>
          </a:solidFill>
          <a:ln w="0">
            <a:noFill/>
            <a:prstDash val="solid"/>
          </a:ln>
        </p:spPr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705A610-72EF-4E37-8966-1DD876ADDEA8}"/>
              </a:ext>
            </a:extLst>
          </p:cNvPr>
          <p:cNvSpPr>
            <a:spLocks noGrp="1"/>
          </p:cNvSpPr>
          <p:nvPr/>
        </p:nvSpPr>
        <p:spPr>
          <a:xfrm>
            <a:off x="971550" y="3305175"/>
            <a:ext cx="876300" cy="876300"/>
          </a:xfrm>
          <a:prstGeom prst="ellipse">
            <a:avLst/>
          </a:prstGeom>
          <a:solidFill>
            <a:srgbClr val="FFFFFF"/>
          </a:solidFill>
          <a:ln w="47625">
            <a:solidFill>
              <a:srgbClr val="1D4ED8"/>
            </a:solidFill>
            <a:prstDash val="solid"/>
          </a:ln>
        </p:spPr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96C686-339C-4A3A-8CC3-FAAEA6B44205}"/>
              </a:ext>
            </a:extLst>
          </p:cNvPr>
          <p:cNvSpPr>
            <a:spLocks noGrp="1"/>
          </p:cNvSpPr>
          <p:nvPr/>
        </p:nvSpPr>
        <p:spPr>
          <a:xfrm>
            <a:off x="971550" y="3514725"/>
            <a:ext cx="8763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2100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rPr>
              <a:t>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F15DE75-49A3-431D-BEB2-9AC364D2B88F}"/>
              </a:ext>
            </a:extLst>
          </p:cNvPr>
          <p:cNvSpPr>
            <a:spLocks noGrp="1"/>
          </p:cNvSpPr>
          <p:nvPr/>
        </p:nvSpPr>
        <p:spPr>
          <a:xfrm>
            <a:off x="666750" y="4438650"/>
            <a:ext cx="14859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8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Plan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64E9FA3-62E0-462F-B7EE-A680E2A5817B}"/>
              </a:ext>
            </a:extLst>
          </p:cNvPr>
          <p:cNvSpPr>
            <a:spLocks noGrp="1"/>
          </p:cNvSpPr>
          <p:nvPr/>
        </p:nvSpPr>
        <p:spPr>
          <a:xfrm>
            <a:off x="304800" y="4857750"/>
            <a:ext cx="2209800" cy="742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10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Schedules, scope and responsibility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776ADEF-10CA-4441-AEFE-AA8D559D1868}"/>
              </a:ext>
            </a:extLst>
          </p:cNvPr>
          <p:cNvSpPr>
            <a:spLocks noGrp="1"/>
          </p:cNvSpPr>
          <p:nvPr/>
        </p:nvSpPr>
        <p:spPr>
          <a:xfrm>
            <a:off x="3771900" y="3305175"/>
            <a:ext cx="876300" cy="876300"/>
          </a:xfrm>
          <a:prstGeom prst="ellipse">
            <a:avLst/>
          </a:prstGeom>
          <a:solidFill>
            <a:srgbClr val="FFFFFF"/>
          </a:solidFill>
          <a:ln w="47625">
            <a:solidFill>
              <a:srgbClr val="D99500"/>
            </a:solidFill>
            <a:prstDash val="solid"/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A8D1B8-A6BC-446E-AE86-785A7FA95FD4}"/>
              </a:ext>
            </a:extLst>
          </p:cNvPr>
          <p:cNvSpPr>
            <a:spLocks noGrp="1"/>
          </p:cNvSpPr>
          <p:nvPr/>
        </p:nvSpPr>
        <p:spPr>
          <a:xfrm>
            <a:off x="3771900" y="3514725"/>
            <a:ext cx="8763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2100" b="1">
                <a:solidFill>
                  <a:srgbClr val="D99500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D99500"/>
                </a:solidFill>
                <a:latin typeface="Aptos Display"/>
                <a:ea typeface="Aptos Display"/>
                <a:cs typeface="Aptos Display"/>
              </a:rPr>
              <a:t>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3B4E281-FE1A-4F9A-9C67-B60EB18E5DCF}"/>
              </a:ext>
            </a:extLst>
          </p:cNvPr>
          <p:cNvSpPr>
            <a:spLocks noGrp="1"/>
          </p:cNvSpPr>
          <p:nvPr/>
        </p:nvSpPr>
        <p:spPr>
          <a:xfrm>
            <a:off x="3467100" y="4438650"/>
            <a:ext cx="14859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8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Inspect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9DCF9D6-C585-493B-8257-1BF790E4BD61}"/>
              </a:ext>
            </a:extLst>
          </p:cNvPr>
          <p:cNvSpPr>
            <a:spLocks noGrp="1"/>
          </p:cNvSpPr>
          <p:nvPr/>
        </p:nvSpPr>
        <p:spPr>
          <a:xfrm>
            <a:off x="3105150" y="4857750"/>
            <a:ext cx="2209800" cy="742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10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Visits, checklists and observations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8F13AC4-8BBE-4BD0-B64D-620DFFF09844}"/>
              </a:ext>
            </a:extLst>
          </p:cNvPr>
          <p:cNvSpPr>
            <a:spLocks noGrp="1"/>
          </p:cNvSpPr>
          <p:nvPr/>
        </p:nvSpPr>
        <p:spPr>
          <a:xfrm>
            <a:off x="6572250" y="3305175"/>
            <a:ext cx="876300" cy="876300"/>
          </a:xfrm>
          <a:prstGeom prst="ellipse">
            <a:avLst/>
          </a:prstGeom>
          <a:solidFill>
            <a:srgbClr val="FFFFFF"/>
          </a:solidFill>
          <a:ln w="47625">
            <a:solidFill>
              <a:srgbClr val="0F9D72"/>
            </a:solidFill>
            <a:prstDash val="solid"/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5E0BCE-BD06-43F5-BB92-B15411361DDE}"/>
              </a:ext>
            </a:extLst>
          </p:cNvPr>
          <p:cNvSpPr>
            <a:spLocks noGrp="1"/>
          </p:cNvSpPr>
          <p:nvPr/>
        </p:nvSpPr>
        <p:spPr>
          <a:xfrm>
            <a:off x="6572250" y="3514725"/>
            <a:ext cx="8763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2100" b="1">
                <a:solidFill>
                  <a:srgbClr val="0F9D72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0F9D72"/>
                </a:solidFill>
                <a:latin typeface="Aptos Display"/>
                <a:ea typeface="Aptos Display"/>
                <a:cs typeface="Aptos Display"/>
              </a:rPr>
              <a:t>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1C99A8-C799-4D76-88FB-F115CEB84AB0}"/>
              </a:ext>
            </a:extLst>
          </p:cNvPr>
          <p:cNvSpPr>
            <a:spLocks noGrp="1"/>
          </p:cNvSpPr>
          <p:nvPr/>
        </p:nvSpPr>
        <p:spPr>
          <a:xfrm>
            <a:off x="6267450" y="4438650"/>
            <a:ext cx="14859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8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Prove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2868C45-4A6F-4D1E-9BDF-FF659E6995C5}"/>
              </a:ext>
            </a:extLst>
          </p:cNvPr>
          <p:cNvSpPr>
            <a:spLocks noGrp="1"/>
          </p:cNvSpPr>
          <p:nvPr/>
        </p:nvSpPr>
        <p:spPr>
          <a:xfrm>
            <a:off x="5905500" y="4857750"/>
            <a:ext cx="2209800" cy="742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10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Attachments, evidence and generated files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091028C-4E02-4D7D-BA0C-80C17940D219}"/>
              </a:ext>
            </a:extLst>
          </p:cNvPr>
          <p:cNvSpPr>
            <a:spLocks noGrp="1"/>
          </p:cNvSpPr>
          <p:nvPr/>
        </p:nvSpPr>
        <p:spPr>
          <a:xfrm>
            <a:off x="9372600" y="3305175"/>
            <a:ext cx="876300" cy="876300"/>
          </a:xfrm>
          <a:prstGeom prst="ellipse">
            <a:avLst/>
          </a:prstGeom>
          <a:solidFill>
            <a:srgbClr val="FFFFFF"/>
          </a:solidFill>
          <a:ln w="47625">
            <a:solidFill>
              <a:srgbClr val="38BDF8"/>
            </a:solidFill>
            <a:prstDash val="solid"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29ACE67-F784-466E-A911-DAB0ADC74FE1}"/>
              </a:ext>
            </a:extLst>
          </p:cNvPr>
          <p:cNvSpPr>
            <a:spLocks noGrp="1"/>
          </p:cNvSpPr>
          <p:nvPr/>
        </p:nvSpPr>
        <p:spPr>
          <a:xfrm>
            <a:off x="9372600" y="3514725"/>
            <a:ext cx="8763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2100" b="1">
                <a:solidFill>
                  <a:srgbClr val="38BDF8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38BDF8"/>
                </a:solidFill>
                <a:latin typeface="Aptos Display"/>
                <a:ea typeface="Aptos Display"/>
                <a:cs typeface="Aptos Display"/>
              </a:rPr>
              <a:t>4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E1A999C-E036-461B-8CA4-3EA415ABDAE2}"/>
              </a:ext>
            </a:extLst>
          </p:cNvPr>
          <p:cNvSpPr>
            <a:spLocks noGrp="1"/>
          </p:cNvSpPr>
          <p:nvPr/>
        </p:nvSpPr>
        <p:spPr>
          <a:xfrm>
            <a:off x="9067800" y="4438650"/>
            <a:ext cx="14859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8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Close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C2A8819-F133-4DD1-BC8E-7FDFD258F7A4}"/>
              </a:ext>
            </a:extLst>
          </p:cNvPr>
          <p:cNvSpPr>
            <a:spLocks noGrp="1"/>
          </p:cNvSpPr>
          <p:nvPr/>
        </p:nvSpPr>
        <p:spPr>
          <a:xfrm>
            <a:off x="8705850" y="4857750"/>
            <a:ext cx="2209800" cy="742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10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Corrective action, reminders and reporting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0122D93-D6F7-404A-BB4B-9366D0DBC4DE}"/>
              </a:ext>
            </a:extLst>
          </p:cNvPr>
          <p:cNvSpPr>
            <a:spLocks noGrp="1"/>
          </p:cNvSpPr>
          <p:nvPr/>
        </p:nvSpPr>
        <p:spPr>
          <a:xfrm>
            <a:off x="3162300" y="5886450"/>
            <a:ext cx="5867400" cy="361950"/>
          </a:xfrm>
          <a:prstGeom prst="roundRect">
            <a:avLst>
              <a:gd name="adj" fmla="val 21053"/>
            </a:avLst>
          </a:prstGeom>
          <a:solidFill>
            <a:srgbClr val="E9F6F1"/>
          </a:solidFill>
          <a:ln w="0">
            <a:noFill/>
            <a:prstDash val="solid"/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71E30EA-532C-44B8-AA93-043547CAF32C}"/>
              </a:ext>
            </a:extLst>
          </p:cNvPr>
          <p:cNvSpPr>
            <a:spLocks noGrp="1"/>
          </p:cNvSpPr>
          <p:nvPr/>
        </p:nvSpPr>
        <p:spPr>
          <a:xfrm>
            <a:off x="3333750" y="5981700"/>
            <a:ext cx="5524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275" b="1">
                <a:solidFill>
                  <a:srgbClr val="0F9D72"/>
                </a:solidFill>
                <a:latin typeface="Aptos Display"/>
                <a:ea typeface="Aptos Display"/>
                <a:cs typeface="Aptos Display"/>
              </a:defRPr>
            </a:pPr>
            <a:r>
              <a:rPr sz="1275" b="1">
                <a:solidFill>
                  <a:srgbClr val="0F9D72"/>
                </a:solidFill>
                <a:latin typeface="Aptos Display"/>
                <a:ea typeface="Aptos Display"/>
                <a:cs typeface="Aptos Display"/>
              </a:rPr>
              <a:t>Outcome: clearer evidence, faster follow-up and better audit preparedness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4A4DDA0-4908-48DF-808D-8C77FDD164B0}"/>
              </a:ext>
            </a:extLst>
          </p:cNvPr>
          <p:cNvSpPr>
            <a:spLocks noGrp="1"/>
          </p:cNvSpPr>
          <p:nvPr/>
        </p:nvSpPr>
        <p:spPr>
          <a:xfrm>
            <a:off x="590550" y="6515100"/>
            <a:ext cx="4476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rPr>
              <a:t>DC ERP — Powered by Dwarkesh Consultancy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FA0A29B-EDC0-407A-B251-9028535E14A7}"/>
              </a:ext>
            </a:extLst>
          </p:cNvPr>
          <p:cNvSpPr>
            <a:spLocks noGrp="1"/>
          </p:cNvSpPr>
          <p:nvPr/>
        </p:nvSpPr>
        <p:spPr>
          <a:xfrm>
            <a:off x="11239500" y="6496050"/>
            <a:ext cx="361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r">
              <a:lnSpc>
                <a:spcPct val="105000"/>
              </a:lnSpc>
              <a:buNone/>
              <a:def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2111114872"/>
      </p:ext>
    </p:extLst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accel="18000" decel="28000" fill="hold" grpId="0" nodeType="withEffect">
                                  <p:stCondLst>
                                    <p:cond delay="15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accel="18000" decel="28000" fill="hold" grpId="0" nodeType="withEffect">
                                  <p:stCondLst>
                                    <p:cond delay="185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accel="18000" decel="28000" fill="hold" grpId="0" nodeType="withEffect">
                                  <p:stCondLst>
                                    <p:cond delay="243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accel="18000" decel="28000" fill="hold" nodeType="withEffect">
                                  <p:stCondLst>
                                    <p:cond delay="808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accel="18000" decel="2800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2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2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2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accel="18000" decel="28000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2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2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2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accel="18000" decel="28000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2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2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accel="18000" decel="28000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2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2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2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0" presetClass="entr" presetSubtype="0" accel="18000" decel="28000" fill="hold" grpId="0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2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2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2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2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0" presetClass="entr" presetSubtype="0" accel="18000" decel="28000" fill="hold" grpId="0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2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2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2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2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0" presetClass="entr" presetSubtype="0" accel="18000" decel="2800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2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2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2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2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4" accel="18000" decel="2800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2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2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2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2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0" presetClass="entr" presetSubtype="0" accel="18000" decel="28000" fill="hold" grpId="0" nodeType="withEffect">
                                  <p:stCondLst>
                                    <p:cond delay="187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2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2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2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2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0" presetClass="entr" presetSubtype="0" accel="18000" decel="28000" fill="hold" grpId="0" nodeType="withEffect">
                                  <p:stCondLst>
                                    <p:cond delay="187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2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0" presetClass="entr" presetSubtype="0" accel="18000" decel="28000" fill="hold" grpId="0" nodeType="withEffect">
                                  <p:stCondLst>
                                    <p:cond delay="197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2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6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6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accel="18000" decel="28000" fill="hold" grpId="0" nodeType="withEffect">
                                  <p:stCondLst>
                                    <p:cond delay="187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6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accel="18000" decel="28000" fill="hold" grpId="0" nodeType="withEffect">
                                  <p:stCondLst>
                                    <p:cond delay="197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6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0" presetClass="entr" presetSubtype="0" accel="18000" decel="28000" fill="hold" nodeType="withEffect">
                                  <p:stCondLst>
                                    <p:cond delay="219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2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0" presetClass="entr" presetSubtype="0" accel="18000" decel="28000" fill="hold" grpId="0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6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0" presetClass="entr" presetSubtype="0" accel="18000" decel="28000" fill="hold" grpId="0" nodeType="withEffect">
                                  <p:stCondLst>
                                    <p:cond delay="291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2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2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2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2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0" presetClass="entr" presetSubtype="0" accel="18000" decel="28000" fill="hold" grpId="0" nodeType="withEffect">
                                  <p:stCondLst>
                                    <p:cond delay="261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6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" grpId="0"/>
      <p:bldP spid="3" grpId="0"/>
      <p:bldP spid="7" grpId="0"/>
      <p:bldP spid="8" grpId="0"/>
      <p:bldP spid="9" grpId="0"/>
      <p:bldP spid="11" grpId="0"/>
      <p:bldP spid="12" grpId="0"/>
      <p:bldP spid="13" grpId="0"/>
      <p:bldP spid="15" grpId="0"/>
      <p:bldP spid="16" grpId="0"/>
      <p:bldP spid="17" grpId="0"/>
      <p:bldP spid="19" grpId="0"/>
      <p:bldP spid="20" grpId="0"/>
      <p:bldP spid="21" grpId="0"/>
      <p:bldP spid="23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9EA9E8C9-BAF6-4569-B24F-C580646A86DD}"/>
              </a:ext>
            </a:extLst>
          </p:cNvPr>
          <p:cNvSpPr>
            <a:spLocks noGrp="1"/>
          </p:cNvSpPr>
          <p:nvPr/>
        </p:nvSpPr>
        <p:spPr>
          <a:xfrm>
            <a:off x="590550" y="438150"/>
            <a:ext cx="3429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75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rPr>
              <a:t>FROM WORK TO INSIGHT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3E7A2F8-2F8C-4538-8D12-2BA80A829F17}"/>
              </a:ext>
            </a:extLst>
          </p:cNvPr>
          <p:cNvSpPr>
            <a:spLocks noGrp="1"/>
          </p:cNvSpPr>
          <p:nvPr/>
        </p:nvSpPr>
        <p:spPr>
          <a:xfrm>
            <a:off x="590550" y="742950"/>
            <a:ext cx="109347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345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Performance and production move on live operational data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05386AD-9717-4A76-80D7-D8BF53756179}"/>
              </a:ext>
            </a:extLst>
          </p:cNvPr>
          <p:cNvSpPr>
            <a:spLocks noGrp="1"/>
          </p:cNvSpPr>
          <p:nvPr/>
        </p:nvSpPr>
        <p:spPr>
          <a:xfrm>
            <a:off x="590550" y="1409700"/>
            <a:ext cx="10287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5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DC ERP links execution, employee performance and management reporting to improve visibility and production efficiency.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A0C7BB-B9BC-4ECB-9F35-64E27DF0537E}"/>
              </a:ext>
            </a:extLst>
          </p:cNvPr>
          <p:cNvSpPr>
            <a:spLocks noGrp="1"/>
          </p:cNvSpPr>
          <p:nvPr/>
        </p:nvSpPr>
        <p:spPr>
          <a:xfrm>
            <a:off x="590550" y="2400300"/>
            <a:ext cx="3562350" cy="3238500"/>
          </a:xfrm>
          <a:prstGeom prst="roundRect">
            <a:avLst>
              <a:gd name="adj" fmla="val 2353"/>
            </a:avLst>
          </a:prstGeom>
          <a:solidFill>
            <a:srgbClr val="EAF1FF"/>
          </a:solidFill>
          <a:ln w="19050">
            <a:solidFill>
              <a:srgbClr val="1D4ED8"/>
            </a:solidFill>
            <a:prstDash val="solid"/>
          </a:ln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A56F82-7DAB-4C4B-B025-8535EB20879B}"/>
              </a:ext>
            </a:extLst>
          </p:cNvPr>
          <p:cNvSpPr>
            <a:spLocks noGrp="1"/>
          </p:cNvSpPr>
          <p:nvPr/>
        </p:nvSpPr>
        <p:spPr>
          <a:xfrm>
            <a:off x="857250" y="2647950"/>
            <a:ext cx="30289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75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D4ED8"/>
                </a:solidFill>
                <a:latin typeface="Aptos Display"/>
                <a:ea typeface="Aptos Display"/>
                <a:cs typeface="Aptos Display"/>
              </a:rPr>
              <a:t>PRODUCTION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E83BC9-49C4-4F45-A059-9C380BEC091F}"/>
              </a:ext>
            </a:extLst>
          </p:cNvPr>
          <p:cNvSpPr>
            <a:spLocks noGrp="1"/>
          </p:cNvSpPr>
          <p:nvPr/>
        </p:nvSpPr>
        <p:spPr>
          <a:xfrm>
            <a:off x="857250" y="3143250"/>
            <a:ext cx="3028950" cy="742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0000"/>
              </a:lnSpc>
              <a:buNone/>
              <a:defRPr sz="21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Plan → Issue → Process → Output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ED0D8B8-3E2B-4A9A-A036-66416735543F}"/>
              </a:ext>
            </a:extLst>
          </p:cNvPr>
          <p:cNvSpPr>
            <a:spLocks noGrp="1"/>
          </p:cNvSpPr>
          <p:nvPr/>
        </p:nvSpPr>
        <p:spPr>
          <a:xfrm>
            <a:off x="857250" y="4086225"/>
            <a:ext cx="819150" cy="38100"/>
          </a:xfrm>
          <a:prstGeom prst="rect">
            <a:avLst/>
          </a:prstGeom>
          <a:solidFill>
            <a:srgbClr val="1D4ED8"/>
          </a:solidFill>
          <a:ln w="0">
            <a:noFill/>
            <a:prstDash val="solid"/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80A09AE-EAEB-435E-8DD2-00BD1CC3C68C}"/>
              </a:ext>
            </a:extLst>
          </p:cNvPr>
          <p:cNvSpPr>
            <a:spLocks noGrp="1"/>
          </p:cNvSpPr>
          <p:nvPr/>
        </p:nvSpPr>
        <p:spPr>
          <a:xfrm>
            <a:off x="857250" y="4362450"/>
            <a:ext cx="302895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3000"/>
              </a:lnSpc>
              <a:buNone/>
              <a:defRPr sz="1350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Daily muster, raw material, jobwork, wastage/rejection, finished goods and dispatch.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6A8F9CB-A99A-4C01-9A2F-33DD77D11721}"/>
              </a:ext>
            </a:extLst>
          </p:cNvPr>
          <p:cNvSpPr>
            <a:spLocks noGrp="1"/>
          </p:cNvSpPr>
          <p:nvPr/>
        </p:nvSpPr>
        <p:spPr>
          <a:xfrm>
            <a:off x="4457700" y="2400300"/>
            <a:ext cx="3562350" cy="3238500"/>
          </a:xfrm>
          <a:prstGeom prst="roundRect">
            <a:avLst>
              <a:gd name="adj" fmla="val 2353"/>
            </a:avLst>
          </a:prstGeom>
          <a:solidFill>
            <a:srgbClr val="E9F8F2"/>
          </a:solidFill>
          <a:ln w="19050">
            <a:solidFill>
              <a:srgbClr val="0F9D72"/>
            </a:solidFill>
            <a:prstDash val="solid"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B72D85F-50C4-4C6B-B0EC-AFF575B58CB9}"/>
              </a:ext>
            </a:extLst>
          </p:cNvPr>
          <p:cNvSpPr>
            <a:spLocks noGrp="1"/>
          </p:cNvSpPr>
          <p:nvPr/>
        </p:nvSpPr>
        <p:spPr>
          <a:xfrm>
            <a:off x="4724400" y="2647950"/>
            <a:ext cx="30289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75" b="1">
                <a:solidFill>
                  <a:srgbClr val="0F9D72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0F9D72"/>
                </a:solidFill>
                <a:latin typeface="Aptos Display"/>
                <a:ea typeface="Aptos Display"/>
                <a:cs typeface="Aptos Display"/>
              </a:rPr>
              <a:t>PERFORMANCE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8FEE27-472C-4AC1-8C66-7EB6991347A8}"/>
              </a:ext>
            </a:extLst>
          </p:cNvPr>
          <p:cNvSpPr>
            <a:spLocks noGrp="1"/>
          </p:cNvSpPr>
          <p:nvPr/>
        </p:nvSpPr>
        <p:spPr>
          <a:xfrm>
            <a:off x="4724400" y="3143250"/>
            <a:ext cx="3028950" cy="742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0000"/>
              </a:lnSpc>
              <a:buNone/>
              <a:defRPr sz="21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KPI → KRA → Review → Action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A67FD9-01D2-4C7B-A5A4-AE863EC808A9}"/>
              </a:ext>
            </a:extLst>
          </p:cNvPr>
          <p:cNvSpPr>
            <a:spLocks noGrp="1"/>
          </p:cNvSpPr>
          <p:nvPr/>
        </p:nvSpPr>
        <p:spPr>
          <a:xfrm>
            <a:off x="4724400" y="4086225"/>
            <a:ext cx="819150" cy="38100"/>
          </a:xfrm>
          <a:prstGeom prst="rect">
            <a:avLst/>
          </a:prstGeom>
          <a:solidFill>
            <a:srgbClr val="0F9D72"/>
          </a:solidFill>
          <a:ln w="0">
            <a:noFill/>
            <a:prstDash val="solid"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D059A43-9859-4032-B41F-E7D6BED4DA50}"/>
              </a:ext>
            </a:extLst>
          </p:cNvPr>
          <p:cNvSpPr>
            <a:spLocks noGrp="1"/>
          </p:cNvSpPr>
          <p:nvPr/>
        </p:nvSpPr>
        <p:spPr>
          <a:xfrm>
            <a:off x="4724400" y="4362450"/>
            <a:ext cx="302895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3000"/>
              </a:lnSpc>
              <a:buNone/>
              <a:defRPr sz="1350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Assignments, review cycles, balanced scorecards and performance reports.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D67DC2F-5C70-483E-AF79-174961C8BCED}"/>
              </a:ext>
            </a:extLst>
          </p:cNvPr>
          <p:cNvSpPr>
            <a:spLocks noGrp="1"/>
          </p:cNvSpPr>
          <p:nvPr/>
        </p:nvSpPr>
        <p:spPr>
          <a:xfrm>
            <a:off x="8324850" y="2400300"/>
            <a:ext cx="3562350" cy="3238500"/>
          </a:xfrm>
          <a:prstGeom prst="roundRect">
            <a:avLst>
              <a:gd name="adj" fmla="val 2353"/>
            </a:avLst>
          </a:prstGeom>
          <a:solidFill>
            <a:srgbClr val="FFF6DA"/>
          </a:solidFill>
          <a:ln w="19050">
            <a:solidFill>
              <a:srgbClr val="D99500"/>
            </a:solidFill>
            <a:prstDash val="solid"/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32C9C2-D819-44E6-B787-978D0297C221}"/>
              </a:ext>
            </a:extLst>
          </p:cNvPr>
          <p:cNvSpPr>
            <a:spLocks noGrp="1"/>
          </p:cNvSpPr>
          <p:nvPr/>
        </p:nvSpPr>
        <p:spPr>
          <a:xfrm>
            <a:off x="8591550" y="2647950"/>
            <a:ext cx="30289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75" b="1">
                <a:solidFill>
                  <a:srgbClr val="D99500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D99500"/>
                </a:solidFill>
                <a:latin typeface="Aptos Display"/>
                <a:ea typeface="Aptos Display"/>
                <a:cs typeface="Aptos Display"/>
              </a:rPr>
              <a:t>MANAGEMENT INFO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E265631-3C7A-4F3E-ACC7-94476FED0BAA}"/>
              </a:ext>
            </a:extLst>
          </p:cNvPr>
          <p:cNvSpPr>
            <a:spLocks noGrp="1"/>
          </p:cNvSpPr>
          <p:nvPr/>
        </p:nvSpPr>
        <p:spPr>
          <a:xfrm>
            <a:off x="8591550" y="3143250"/>
            <a:ext cx="3028950" cy="742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0000"/>
              </a:lnSpc>
              <a:buNone/>
              <a:defRPr sz="21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Track → Compare → Decide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4439919-B3EB-42BC-A4EC-356102506258}"/>
              </a:ext>
            </a:extLst>
          </p:cNvPr>
          <p:cNvSpPr>
            <a:spLocks noGrp="1"/>
          </p:cNvSpPr>
          <p:nvPr/>
        </p:nvSpPr>
        <p:spPr>
          <a:xfrm>
            <a:off x="8591550" y="4086225"/>
            <a:ext cx="819150" cy="38100"/>
          </a:xfrm>
          <a:prstGeom prst="rect">
            <a:avLst/>
          </a:prstGeom>
          <a:solidFill>
            <a:srgbClr val="D99500"/>
          </a:solidFill>
          <a:ln w="0">
            <a:noFill/>
            <a:prstDash val="solid"/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473C7D9-67DD-4ED6-BB7E-3DCD1DABA5DF}"/>
              </a:ext>
            </a:extLst>
          </p:cNvPr>
          <p:cNvSpPr>
            <a:spLocks noGrp="1"/>
          </p:cNvSpPr>
          <p:nvPr/>
        </p:nvSpPr>
        <p:spPr>
          <a:xfrm>
            <a:off x="8591550" y="4362450"/>
            <a:ext cx="302895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3000"/>
              </a:lnSpc>
              <a:buNone/>
              <a:defRPr sz="1350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HR, payroll, compliance, production, finance and scheduled MIS reports.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BC057F5-5F20-415A-8E03-34B1FAEAC44A}"/>
              </a:ext>
            </a:extLst>
          </p:cNvPr>
          <p:cNvSpPr>
            <a:spLocks noGrp="1"/>
          </p:cNvSpPr>
          <p:nvPr/>
        </p:nvSpPr>
        <p:spPr>
          <a:xfrm>
            <a:off x="1238250" y="5943600"/>
            <a:ext cx="971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500" b="1">
                <a:solidFill>
                  <a:srgbClr val="07152D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07152D"/>
                </a:solidFill>
                <a:latin typeface="Aptos Display"/>
                <a:ea typeface="Aptos Display"/>
                <a:cs typeface="Aptos Display"/>
              </a:rPr>
              <a:t>A single management view reduces blind spots between people, process and output.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9C77BF-5B6D-42FC-B403-4F5D11EEA8BF}"/>
              </a:ext>
            </a:extLst>
          </p:cNvPr>
          <p:cNvSpPr>
            <a:spLocks noGrp="1"/>
          </p:cNvSpPr>
          <p:nvPr/>
        </p:nvSpPr>
        <p:spPr>
          <a:xfrm>
            <a:off x="590550" y="6515100"/>
            <a:ext cx="4476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rPr>
              <a:t>DC ERP — Powered by Dwarkesh Consultancy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79AC0AF-337B-4A7D-AC06-B48705125D84}"/>
              </a:ext>
            </a:extLst>
          </p:cNvPr>
          <p:cNvSpPr>
            <a:spLocks noGrp="1"/>
          </p:cNvSpPr>
          <p:nvPr/>
        </p:nvSpPr>
        <p:spPr>
          <a:xfrm>
            <a:off x="11239500" y="6496050"/>
            <a:ext cx="361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r">
              <a:lnSpc>
                <a:spcPct val="105000"/>
              </a:lnSpc>
              <a:buNone/>
              <a:def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691576354"/>
      </p:ext>
    </p:extLst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accel="18000" decel="28000" fill="hold" grpId="0" nodeType="withEffect">
                                  <p:stCondLst>
                                    <p:cond delay="15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accel="18000" decel="28000" fill="hold" grpId="0" nodeType="withEffect">
                                  <p:stCondLst>
                                    <p:cond delay="185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accel="18000" decel="28000" fill="hold" grpId="0" nodeType="withEffect">
                                  <p:stCondLst>
                                    <p:cond delay="243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accel="18000" decel="28000" fill="hold" nodeType="withEffect">
                                  <p:stCondLst>
                                    <p:cond delay="933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accel="18000" decel="28000" fill="hold" nodeType="withEffect">
                                  <p:stCondLst>
                                    <p:cond delay="933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accel="18000" decel="28000" fill="hold" nodeType="withEffect">
                                  <p:stCondLst>
                                    <p:cond delay="933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accel="18000" decel="28000" fill="hold" grpId="0" nodeType="withEffect">
                                  <p:stCondLst>
                                    <p:cond delay="1015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accel="18000" decel="28000" fill="hold" grpId="0" nodeType="withEffect">
                                  <p:stCondLst>
                                    <p:cond delay="1015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accel="18000" decel="28000" fill="hold" grpId="0" nodeType="withEffect">
                                  <p:stCondLst>
                                    <p:cond delay="1015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62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18000" decel="28000" fill="hold" grpId="0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6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0" presetClass="entr" presetSubtype="0" accel="18000" decel="2800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2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4" accel="18000" decel="28000" fill="hold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accel="18000" decel="28000" fill="hold" nodeType="withEffect">
                                  <p:stCondLst>
                                    <p:cond delay="18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accel="18000" decel="28000" fill="hold" nodeType="withEffect">
                                  <p:stCondLst>
                                    <p:cond delay="197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6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accel="18000" decel="28000" fill="hold" grpId="0" nodeType="withEffect">
                                  <p:stCondLst>
                                    <p:cond delay="187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6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accel="18000" decel="28000" fill="hold" grpId="0" nodeType="withEffect">
                                  <p:stCondLst>
                                    <p:cond delay="197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6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accel="18000" decel="28000" fill="hold" grpId="0" nodeType="withEffect">
                                  <p:stCondLst>
                                    <p:cond delay="219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6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0" presetClass="entr" presetSubtype="0" accel="18000" decel="28000" fill="hold" grpId="0" nodeType="withEffect">
                                  <p:stCondLst>
                                    <p:cond delay="291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2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2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2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2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ntr" presetSubtype="0" accel="18000" decel="28000" fill="hold" grpId="0" nodeType="withEffect">
                                  <p:stCondLst>
                                    <p:cond delay="261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6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" grpId="0"/>
      <p:bldP spid="3" grpId="0"/>
      <p:bldP spid="5" grpId="0"/>
      <p:bldP spid="6" grpId="0"/>
      <p:bldP spid="8" grpId="0"/>
      <p:bldP spid="10" grpId="0"/>
      <p:bldP spid="11" grpId="0"/>
      <p:bldP spid="13" grpId="0"/>
      <p:bldP spid="15" grpId="0"/>
      <p:bldP spid="16" grpId="0"/>
      <p:bldP spid="18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15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2"/>
          <p:cNvPicPr>
            <a:picLocks noChangeAspect="1"/>
          </p:cNvPicPr>
          <p:nvPr/>
        </p:nvPicPr>
        <p:blipFill>
          <a:blip r:embed="rId3"/>
          <a:srcRect l="25682" r="25682"/>
          <a:stretch>
            <a:fillRect/>
          </a:stretch>
        </p:blipFill>
        <p:spPr>
          <a:xfrm>
            <a:off x="6076950" y="0"/>
            <a:ext cx="611505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E8143FD-A46B-4B81-80F8-AC32D3E6B34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7124700" cy="6858000"/>
          </a:xfrm>
          <a:prstGeom prst="rect">
            <a:avLst/>
          </a:prstGeom>
          <a:gradFill>
            <a:gsLst>
              <a:gs pos="0">
                <a:srgbClr val="07152D"/>
              </a:gs>
              <a:gs pos="78000">
                <a:srgbClr val="07152D"/>
              </a:gs>
              <a:gs pos="100000">
                <a:srgbClr val="07152D">
                  <a:alpha val="0"/>
                </a:srgbClr>
              </a:gs>
            </a:gsLst>
            <a:lin ang="0"/>
          </a:gradFill>
          <a:ln w="0">
            <a:noFill/>
            <a:prstDash val="solid"/>
          </a:ln>
        </p:spPr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8FAF35C-EE56-41C1-AFAD-E3DD03833AFC}"/>
              </a:ext>
            </a:extLst>
          </p:cNvPr>
          <p:cNvSpPr>
            <a:spLocks noGrp="1"/>
          </p:cNvSpPr>
          <p:nvPr/>
        </p:nvSpPr>
        <p:spPr>
          <a:xfrm>
            <a:off x="590550" y="457200"/>
            <a:ext cx="40957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75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CONTROL WITHOUT FRICTION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2914B9E-7B07-4FAC-A7F4-C08B5D834F6E}"/>
              </a:ext>
            </a:extLst>
          </p:cNvPr>
          <p:cNvSpPr>
            <a:spLocks noGrp="1"/>
          </p:cNvSpPr>
          <p:nvPr/>
        </p:nvSpPr>
        <p:spPr>
          <a:xfrm>
            <a:off x="590550" y="819150"/>
            <a:ext cx="5810250" cy="1104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98000"/>
              </a:lnSpc>
              <a:buNone/>
              <a:defRPr sz="337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337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The system helps people act, not only report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66F319-99E2-4103-A397-FE4E17C08519}"/>
              </a:ext>
            </a:extLst>
          </p:cNvPr>
          <p:cNvSpPr>
            <a:spLocks noGrp="1"/>
          </p:cNvSpPr>
          <p:nvPr/>
        </p:nvSpPr>
        <p:spPr>
          <a:xfrm>
            <a:off x="590550" y="2076450"/>
            <a:ext cx="552450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575" b="0">
                <a:solidFill>
                  <a:srgbClr val="C9D7E8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C9D7E8"/>
                </a:solidFill>
                <a:latin typeface="Aptos"/>
                <a:ea typeface="Aptos"/>
                <a:cs typeface="Aptos"/>
              </a:rPr>
              <a:t>Operations Hub and DCA keep priorities, approvals and routine follow-up visible across teams.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DBC32FF-387C-4420-9FC2-371D66B731B5}"/>
              </a:ext>
            </a:extLst>
          </p:cNvPr>
          <p:cNvSpPr>
            <a:spLocks noGrp="1"/>
          </p:cNvSpPr>
          <p:nvPr/>
        </p:nvSpPr>
        <p:spPr>
          <a:xfrm>
            <a:off x="609600" y="3152775"/>
            <a:ext cx="95250" cy="95250"/>
          </a:xfrm>
          <a:prstGeom prst="ellipse">
            <a:avLst/>
          </a:prstGeom>
          <a:solidFill>
            <a:srgbClr val="F2B600"/>
          </a:solidFill>
          <a:ln w="0">
            <a:noFill/>
            <a:prstDash val="solid"/>
          </a:ln>
        </p:spPr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5B98A5-DEA4-4046-98DD-A2173DF8B617}"/>
              </a:ext>
            </a:extLst>
          </p:cNvPr>
          <p:cNvSpPr>
            <a:spLocks noGrp="1"/>
          </p:cNvSpPr>
          <p:nvPr/>
        </p:nvSpPr>
        <p:spPr>
          <a:xfrm>
            <a:off x="857250" y="3105150"/>
            <a:ext cx="20002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Action centre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6043A6C-6727-4B70-AE1F-D4ADF8CF1D2B}"/>
              </a:ext>
            </a:extLst>
          </p:cNvPr>
          <p:cNvSpPr>
            <a:spLocks noGrp="1"/>
          </p:cNvSpPr>
          <p:nvPr/>
        </p:nvSpPr>
        <p:spPr>
          <a:xfrm>
            <a:off x="2876550" y="3105150"/>
            <a:ext cx="3143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200" b="0">
                <a:solidFill>
                  <a:srgbClr val="BFD0E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FD0E5"/>
                </a:solidFill>
                <a:latin typeface="Aptos"/>
                <a:ea typeface="Aptos"/>
                <a:cs typeface="Aptos"/>
              </a:rPr>
              <a:t>Daily priorities and pending work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8DF0A6C-3AB2-4FB9-A720-1588DB797525}"/>
              </a:ext>
            </a:extLst>
          </p:cNvPr>
          <p:cNvSpPr>
            <a:spLocks noGrp="1"/>
          </p:cNvSpPr>
          <p:nvPr/>
        </p:nvSpPr>
        <p:spPr>
          <a:xfrm>
            <a:off x="609600" y="3743325"/>
            <a:ext cx="95250" cy="95250"/>
          </a:xfrm>
          <a:prstGeom prst="ellipse">
            <a:avLst/>
          </a:prstGeom>
          <a:solidFill>
            <a:srgbClr val="38BDF8"/>
          </a:solidFill>
          <a:ln w="0">
            <a:noFill/>
            <a:prstDash val="solid"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DE7D7ED-4A82-485C-833F-77FE40D3A832}"/>
              </a:ext>
            </a:extLst>
          </p:cNvPr>
          <p:cNvSpPr>
            <a:spLocks noGrp="1"/>
          </p:cNvSpPr>
          <p:nvPr/>
        </p:nvSpPr>
        <p:spPr>
          <a:xfrm>
            <a:off x="857250" y="3695700"/>
            <a:ext cx="20002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Approval-first assistance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2FB06C-9FB8-4180-8B4B-D4A09E8DBE8E}"/>
              </a:ext>
            </a:extLst>
          </p:cNvPr>
          <p:cNvSpPr>
            <a:spLocks noGrp="1"/>
          </p:cNvSpPr>
          <p:nvPr/>
        </p:nvSpPr>
        <p:spPr>
          <a:xfrm>
            <a:off x="2876550" y="3695700"/>
            <a:ext cx="3143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200" b="0">
                <a:solidFill>
                  <a:srgbClr val="BFD0E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FD0E5"/>
                </a:solidFill>
                <a:latin typeface="Aptos"/>
                <a:ea typeface="Aptos"/>
                <a:cs typeface="Aptos"/>
              </a:rPr>
              <a:t>Safe guided actions with human control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DEC0AF0-5457-4622-9C12-0C342E896B89}"/>
              </a:ext>
            </a:extLst>
          </p:cNvPr>
          <p:cNvSpPr>
            <a:spLocks noGrp="1"/>
          </p:cNvSpPr>
          <p:nvPr/>
        </p:nvSpPr>
        <p:spPr>
          <a:xfrm>
            <a:off x="609600" y="4333875"/>
            <a:ext cx="95250" cy="95250"/>
          </a:xfrm>
          <a:prstGeom prst="ellipse">
            <a:avLst/>
          </a:prstGeom>
          <a:solidFill>
            <a:srgbClr val="F2B600"/>
          </a:solidFill>
          <a:ln w="0">
            <a:noFill/>
            <a:prstDash val="solid"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D8687EA-25B8-4F40-9CAD-053FFD5C7561}"/>
              </a:ext>
            </a:extLst>
          </p:cNvPr>
          <p:cNvSpPr>
            <a:spLocks noGrp="1"/>
          </p:cNvSpPr>
          <p:nvPr/>
        </p:nvSpPr>
        <p:spPr>
          <a:xfrm>
            <a:off x="857250" y="4286250"/>
            <a:ext cx="20002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Maker-checker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5BA027-11A3-4713-9BF7-D5846D1D7B2C}"/>
              </a:ext>
            </a:extLst>
          </p:cNvPr>
          <p:cNvSpPr>
            <a:spLocks noGrp="1"/>
          </p:cNvSpPr>
          <p:nvPr/>
        </p:nvSpPr>
        <p:spPr>
          <a:xfrm>
            <a:off x="2876550" y="4286250"/>
            <a:ext cx="3143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200" b="0">
                <a:solidFill>
                  <a:srgbClr val="BFD0E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FD0E5"/>
                </a:solidFill>
                <a:latin typeface="Aptos"/>
                <a:ea typeface="Aptos"/>
                <a:cs typeface="Aptos"/>
              </a:rPr>
              <a:t>Clear review before sensitive changes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9A3EF46-7FA6-48C4-8B54-7C2C42EB6B89}"/>
              </a:ext>
            </a:extLst>
          </p:cNvPr>
          <p:cNvSpPr>
            <a:spLocks noGrp="1"/>
          </p:cNvSpPr>
          <p:nvPr/>
        </p:nvSpPr>
        <p:spPr>
          <a:xfrm>
            <a:off x="609600" y="4924425"/>
            <a:ext cx="95250" cy="95250"/>
          </a:xfrm>
          <a:prstGeom prst="ellipse">
            <a:avLst/>
          </a:prstGeom>
          <a:solidFill>
            <a:srgbClr val="38BDF8"/>
          </a:solidFill>
          <a:ln w="0">
            <a:noFill/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601750E-EC48-40A5-A0B3-16BB60DA5EA6}"/>
              </a:ext>
            </a:extLst>
          </p:cNvPr>
          <p:cNvSpPr>
            <a:spLocks noGrp="1"/>
          </p:cNvSpPr>
          <p:nvPr/>
        </p:nvSpPr>
        <p:spPr>
          <a:xfrm>
            <a:off x="857250" y="4876800"/>
            <a:ext cx="20002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Employee Lite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09C737C-B635-4082-99BC-47F7E4D15075}"/>
              </a:ext>
            </a:extLst>
          </p:cNvPr>
          <p:cNvSpPr>
            <a:spLocks noGrp="1"/>
          </p:cNvSpPr>
          <p:nvPr/>
        </p:nvSpPr>
        <p:spPr>
          <a:xfrm>
            <a:off x="2876550" y="4876800"/>
            <a:ext cx="3143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200" b="0">
                <a:solidFill>
                  <a:srgbClr val="BFD0E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FD0E5"/>
                </a:solidFill>
                <a:latin typeface="Aptos"/>
                <a:ea typeface="Aptos"/>
                <a:cs typeface="Aptos"/>
              </a:rPr>
              <a:t>Secure, simple access for the workforce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05A818F-9E03-4F4F-8DC4-4B8C71F5C90B}"/>
              </a:ext>
            </a:extLst>
          </p:cNvPr>
          <p:cNvSpPr>
            <a:spLocks noGrp="1"/>
          </p:cNvSpPr>
          <p:nvPr/>
        </p:nvSpPr>
        <p:spPr>
          <a:xfrm>
            <a:off x="609600" y="5514975"/>
            <a:ext cx="95250" cy="95250"/>
          </a:xfrm>
          <a:prstGeom prst="ellipse">
            <a:avLst/>
          </a:prstGeom>
          <a:solidFill>
            <a:srgbClr val="F2B600"/>
          </a:solidFill>
          <a:ln w="0">
            <a:noFill/>
            <a:prstDash val="solid"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581BD0F-D419-44C5-8027-5F80505058E5}"/>
              </a:ext>
            </a:extLst>
          </p:cNvPr>
          <p:cNvSpPr>
            <a:spLocks noGrp="1"/>
          </p:cNvSpPr>
          <p:nvPr/>
        </p:nvSpPr>
        <p:spPr>
          <a:xfrm>
            <a:off x="857250" y="5467350"/>
            <a:ext cx="20002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Smart digests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105DAC3-9B98-404E-9E16-0DC05E68C00B}"/>
              </a:ext>
            </a:extLst>
          </p:cNvPr>
          <p:cNvSpPr>
            <a:spLocks noGrp="1"/>
          </p:cNvSpPr>
          <p:nvPr/>
        </p:nvSpPr>
        <p:spPr>
          <a:xfrm>
            <a:off x="2876550" y="5467350"/>
            <a:ext cx="3143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200" b="0">
                <a:solidFill>
                  <a:srgbClr val="BFD0E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FD0E5"/>
                </a:solidFill>
                <a:latin typeface="Aptos"/>
                <a:ea typeface="Aptos"/>
                <a:cs typeface="Aptos"/>
              </a:rPr>
              <a:t>Daily and weekly management summaries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96C6973-A458-4E2F-B36B-698B070A8A49}"/>
              </a:ext>
            </a:extLst>
          </p:cNvPr>
          <p:cNvSpPr>
            <a:spLocks noGrp="1"/>
          </p:cNvSpPr>
          <p:nvPr/>
        </p:nvSpPr>
        <p:spPr>
          <a:xfrm>
            <a:off x="590550" y="6515100"/>
            <a:ext cx="4476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00" b="1">
                <a:solidFill>
                  <a:srgbClr val="CBD5E1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CBD5E1"/>
                </a:solidFill>
                <a:latin typeface="Aptos Display"/>
                <a:ea typeface="Aptos Display"/>
                <a:cs typeface="Aptos Display"/>
              </a:rPr>
              <a:t>DC ERP — Powered by Dwarkesh Consultancy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9866575-FF26-49DA-95FE-EDB938DD71F5}"/>
              </a:ext>
            </a:extLst>
          </p:cNvPr>
          <p:cNvSpPr>
            <a:spLocks noGrp="1"/>
          </p:cNvSpPr>
          <p:nvPr/>
        </p:nvSpPr>
        <p:spPr>
          <a:xfrm>
            <a:off x="11239500" y="6496050"/>
            <a:ext cx="361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r">
              <a:lnSpc>
                <a:spcPct val="105000"/>
              </a:lnSpc>
              <a:buNone/>
              <a:defRPr sz="900" b="1">
                <a:solidFill>
                  <a:srgbClr val="CBD5E1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CBD5E1"/>
                </a:solidFill>
                <a:latin typeface="Aptos Display"/>
                <a:ea typeface="Aptos Display"/>
                <a:cs typeface="Aptos Display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128128422"/>
      </p:ext>
    </p:extLst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accel="18000" decel="28000" fill="hold" nodeType="withEffect">
                                  <p:stCondLst>
                                    <p:cond delay="12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accel="18000" decel="28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accel="18000" decel="28000" fill="hold" grpId="0" nodeType="with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accel="18000" decel="28000" fill="hold" grpId="0" nodeType="withEffect">
                                  <p:stCondLst>
                                    <p:cond delay="192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accel="18000" decel="28000" fill="hold" grpId="0" nodeType="withEffect">
                                  <p:stCondLst>
                                    <p:cond delay="827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2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6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accel="18000" decel="2800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2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2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2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2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2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2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2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accel="18000" decel="2800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6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accel="18000" decel="2800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72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2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2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2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2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2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6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accel="18000" decel="28000" fill="hold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72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2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7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2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2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6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accel="18000" decel="28000" fill="hold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72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2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7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0" presetClass="entr" presetSubtype="0" accel="18000" decel="28000" fill="hold" grpId="0" nodeType="withEffect">
                                  <p:stCondLst>
                                    <p:cond delay="219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2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2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2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2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0" presetClass="entr" presetSubtype="0" accel="18000" decel="28000" fill="hold" grpId="0" nodeType="withEffect">
                                  <p:stCondLst>
                                    <p:cond delay="219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6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accel="18000" decel="28000" fill="hold" nodeType="withEffect">
                                  <p:stCondLst>
                                    <p:cond delay="219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2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2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7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0" presetClass="entr" presetSubtype="0" accel="18000" decel="28000" fill="hold" grpId="0" nodeType="withEffect">
                                  <p:stCondLst>
                                    <p:cond delay="291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2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2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0" presetClass="entr" presetSubtype="0" accel="18000" decel="28000" fill="hold" grpId="0" nodeType="withEffect">
                                  <p:stCondLst>
                                    <p:cond delay="261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6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10" grpId="0"/>
      <p:bldP spid="11" grpId="0"/>
      <p:bldP spid="13" grpId="0"/>
      <p:bldP spid="14" grpId="0"/>
      <p:bldP spid="16" grpId="0"/>
      <p:bldP spid="17" grpId="0"/>
      <p:bldP spid="19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29"/>
          <p:cNvPicPr>
            <a:picLocks noChangeAspect="1"/>
          </p:cNvPicPr>
          <p:nvPr/>
        </p:nvPicPr>
        <p:blipFill>
          <a:blip r:embed="rId3"/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65F9DA6-C1C9-49FB-B82C-72FDC017425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0000"/>
            </a:srgbClr>
          </a:solidFill>
          <a:ln w="0">
            <a:noFill/>
            <a:prstDash val="solid"/>
          </a:ln>
        </p:spPr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DA492B3-334B-4924-86DF-95EFC43FD64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4095750" cy="6858000"/>
          </a:xfrm>
          <a:prstGeom prst="rect">
            <a:avLst/>
          </a:prstGeom>
          <a:solidFill>
            <a:srgbClr val="07152D">
              <a:alpha val="94000"/>
            </a:srgbClr>
          </a:solidFill>
          <a:ln w="0"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40042F-4C40-467E-8131-6637FA90034B}"/>
              </a:ext>
            </a:extLst>
          </p:cNvPr>
          <p:cNvSpPr>
            <a:spLocks noGrp="1"/>
          </p:cNvSpPr>
          <p:nvPr/>
        </p:nvSpPr>
        <p:spPr>
          <a:xfrm>
            <a:off x="514350" y="495300"/>
            <a:ext cx="30480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75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IMPLEMENTATION &amp; SERVICES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8789DF-7EE3-4893-8678-03E0C3011F35}"/>
              </a:ext>
            </a:extLst>
          </p:cNvPr>
          <p:cNvSpPr>
            <a:spLocks noGrp="1"/>
          </p:cNvSpPr>
          <p:nvPr/>
        </p:nvSpPr>
        <p:spPr>
          <a:xfrm>
            <a:off x="514350" y="895350"/>
            <a:ext cx="31051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98000"/>
              </a:lnSpc>
              <a:buNone/>
              <a:defRPr sz="32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32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Technology backed by practical consultancy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BEE5B1-330E-4F75-8E68-E6D3A9635409}"/>
              </a:ext>
            </a:extLst>
          </p:cNvPr>
          <p:cNvSpPr>
            <a:spLocks noGrp="1"/>
          </p:cNvSpPr>
          <p:nvPr/>
        </p:nvSpPr>
        <p:spPr>
          <a:xfrm>
            <a:off x="514350" y="2952750"/>
            <a:ext cx="3009900" cy="1085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500" b="0">
                <a:solidFill>
                  <a:srgbClr val="C9D7E8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C9D7E8"/>
                </a:solidFill>
                <a:latin typeface="Aptos"/>
                <a:ea typeface="Aptos"/>
                <a:cs typeface="Aptos"/>
              </a:rPr>
              <a:t>Dwarkesh Consultancy helps translate the platform into working processes, records and accountability.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175ECEE-6C08-42A4-A1F8-DE57B6A79CBF}"/>
              </a:ext>
            </a:extLst>
          </p:cNvPr>
          <p:cNvSpPr>
            <a:spLocks noGrp="1"/>
          </p:cNvSpPr>
          <p:nvPr/>
        </p:nvSpPr>
        <p:spPr>
          <a:xfrm>
            <a:off x="704850" y="4533900"/>
            <a:ext cx="257175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0000"/>
              </a:lnSpc>
              <a:buNone/>
              <a:defRPr sz="19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19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DC ERP</a:t>
            </a:r>
          </a:p>
          <a:p>
            <a:pPr algn="ctr">
              <a:lnSpc>
                <a:spcPct val="100000"/>
              </a:lnSpc>
              <a:buNone/>
              <a:defRPr sz="19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19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+</a:t>
            </a:r>
          </a:p>
          <a:p>
            <a:pPr algn="ctr">
              <a:lnSpc>
                <a:spcPct val="100000"/>
              </a:lnSpc>
              <a:buNone/>
              <a:defRPr sz="19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19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Domain expertise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8D369FC-46D1-4F91-B0CE-B68447223B1E}"/>
              </a:ext>
            </a:extLst>
          </p:cNvPr>
          <p:cNvSpPr>
            <a:spLocks noGrp="1"/>
          </p:cNvSpPr>
          <p:nvPr/>
        </p:nvSpPr>
        <p:spPr>
          <a:xfrm>
            <a:off x="4591050" y="990600"/>
            <a:ext cx="3143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ERP implementation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EA13CD-402D-41C4-A8DF-10574E109E2C}"/>
              </a:ext>
            </a:extLst>
          </p:cNvPr>
          <p:cNvSpPr>
            <a:spLocks noGrp="1"/>
          </p:cNvSpPr>
          <p:nvPr/>
        </p:nvSpPr>
        <p:spPr>
          <a:xfrm>
            <a:off x="4591050" y="1409700"/>
            <a:ext cx="514350" cy="38100"/>
          </a:xfrm>
          <a:prstGeom prst="rect">
            <a:avLst/>
          </a:prstGeom>
          <a:solidFill>
            <a:srgbClr val="1D4ED8"/>
          </a:solidFill>
          <a:ln w="0">
            <a:noFill/>
            <a:prstDash val="solid"/>
          </a:ln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3AF329-4286-46B6-BB24-780D4B9915B7}"/>
              </a:ext>
            </a:extLst>
          </p:cNvPr>
          <p:cNvSpPr>
            <a:spLocks noGrp="1"/>
          </p:cNvSpPr>
          <p:nvPr/>
        </p:nvSpPr>
        <p:spPr>
          <a:xfrm>
            <a:off x="4591050" y="1619250"/>
            <a:ext cx="314325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Configuration, rollout, data migration and process stabilisation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7BF25B-60FD-4C40-BC6A-761E4560EBC6}"/>
              </a:ext>
            </a:extLst>
          </p:cNvPr>
          <p:cNvSpPr>
            <a:spLocks noGrp="1"/>
          </p:cNvSpPr>
          <p:nvPr/>
        </p:nvSpPr>
        <p:spPr>
          <a:xfrm>
            <a:off x="8229600" y="990600"/>
            <a:ext cx="3143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HR &amp; payroll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E1B3A15-C7FE-4265-8FA1-8E091DE39670}"/>
              </a:ext>
            </a:extLst>
          </p:cNvPr>
          <p:cNvSpPr>
            <a:spLocks noGrp="1"/>
          </p:cNvSpPr>
          <p:nvPr/>
        </p:nvSpPr>
        <p:spPr>
          <a:xfrm>
            <a:off x="8229600" y="1409700"/>
            <a:ext cx="514350" cy="38100"/>
          </a:xfrm>
          <a:prstGeom prst="rect">
            <a:avLst/>
          </a:prstGeom>
          <a:solidFill>
            <a:srgbClr val="0F9D72"/>
          </a:solidFill>
          <a:ln w="0">
            <a:noFill/>
            <a:prstDash val="solid"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A9E2284-1E57-4FEB-81EC-87268F899115}"/>
              </a:ext>
            </a:extLst>
          </p:cNvPr>
          <p:cNvSpPr>
            <a:spLocks noGrp="1"/>
          </p:cNvSpPr>
          <p:nvPr/>
        </p:nvSpPr>
        <p:spPr>
          <a:xfrm>
            <a:off x="8229600" y="1619250"/>
            <a:ext cx="314325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Employee systems, payroll compliance and PF/ESIC support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C42744E-DE3B-4A78-A561-84B52692D187}"/>
              </a:ext>
            </a:extLst>
          </p:cNvPr>
          <p:cNvSpPr>
            <a:spLocks noGrp="1"/>
          </p:cNvSpPr>
          <p:nvPr/>
        </p:nvSpPr>
        <p:spPr>
          <a:xfrm>
            <a:off x="4591050" y="2571750"/>
            <a:ext cx="3143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Compliance advisory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B323DD8-3827-4061-8AD1-4832F59C5739}"/>
              </a:ext>
            </a:extLst>
          </p:cNvPr>
          <p:cNvSpPr>
            <a:spLocks noGrp="1"/>
          </p:cNvSpPr>
          <p:nvPr/>
        </p:nvSpPr>
        <p:spPr>
          <a:xfrm>
            <a:off x="4591050" y="2990850"/>
            <a:ext cx="514350" cy="38100"/>
          </a:xfrm>
          <a:prstGeom prst="rect">
            <a:avLst/>
          </a:prstGeom>
          <a:solidFill>
            <a:srgbClr val="1D4ED8"/>
          </a:solidFill>
          <a:ln w="0">
            <a:noFill/>
            <a:prstDash val="solid"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98C8632-4A7D-4E59-830B-AD1916397374}"/>
              </a:ext>
            </a:extLst>
          </p:cNvPr>
          <p:cNvSpPr>
            <a:spLocks noGrp="1"/>
          </p:cNvSpPr>
          <p:nvPr/>
        </p:nvSpPr>
        <p:spPr>
          <a:xfrm>
            <a:off x="4591050" y="3200400"/>
            <a:ext cx="314325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Labour law, factory and textile/garment compliance support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992339-4EED-4DC3-90ED-90A3745469A0}"/>
              </a:ext>
            </a:extLst>
          </p:cNvPr>
          <p:cNvSpPr>
            <a:spLocks noGrp="1"/>
          </p:cNvSpPr>
          <p:nvPr/>
        </p:nvSpPr>
        <p:spPr>
          <a:xfrm>
            <a:off x="8229600" y="2571750"/>
            <a:ext cx="3143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Audit &amp; certification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E96653-CD57-4655-B207-D559CBCF4D2D}"/>
              </a:ext>
            </a:extLst>
          </p:cNvPr>
          <p:cNvSpPr>
            <a:spLocks noGrp="1"/>
          </p:cNvSpPr>
          <p:nvPr/>
        </p:nvSpPr>
        <p:spPr>
          <a:xfrm>
            <a:off x="8229600" y="2990850"/>
            <a:ext cx="514350" cy="38100"/>
          </a:xfrm>
          <a:prstGeom prst="rect">
            <a:avLst/>
          </a:prstGeom>
          <a:solidFill>
            <a:srgbClr val="0F9D72"/>
          </a:solidFill>
          <a:ln w="0">
            <a:noFill/>
            <a:prstDash val="solid"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4CEE37-91D8-4C05-BFB0-34493E250F1C}"/>
              </a:ext>
            </a:extLst>
          </p:cNvPr>
          <p:cNvSpPr>
            <a:spLocks noGrp="1"/>
          </p:cNvSpPr>
          <p:nvPr/>
        </p:nvSpPr>
        <p:spPr>
          <a:xfrm>
            <a:off x="8229600" y="3200400"/>
            <a:ext cx="314325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Audit readiness, evidence preparation and certification consulting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11FB95E-369A-49C6-AD88-D08CA4117E00}"/>
              </a:ext>
            </a:extLst>
          </p:cNvPr>
          <p:cNvSpPr>
            <a:spLocks noGrp="1"/>
          </p:cNvSpPr>
          <p:nvPr/>
        </p:nvSpPr>
        <p:spPr>
          <a:xfrm>
            <a:off x="4591050" y="4152900"/>
            <a:ext cx="3143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Performance systems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DDC5F47-0B82-4C2A-AF9F-5DF84D124AF9}"/>
              </a:ext>
            </a:extLst>
          </p:cNvPr>
          <p:cNvSpPr>
            <a:spLocks noGrp="1"/>
          </p:cNvSpPr>
          <p:nvPr/>
        </p:nvSpPr>
        <p:spPr>
          <a:xfrm>
            <a:off x="4591050" y="4572000"/>
            <a:ext cx="514350" cy="38100"/>
          </a:xfrm>
          <a:prstGeom prst="rect">
            <a:avLst/>
          </a:prstGeom>
          <a:solidFill>
            <a:srgbClr val="1D4ED8"/>
          </a:solidFill>
          <a:ln w="0">
            <a:noFill/>
            <a:prstDash val="solid"/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B59BFFD-0C6D-4998-93FD-E38110F4A63A}"/>
              </a:ext>
            </a:extLst>
          </p:cNvPr>
          <p:cNvSpPr>
            <a:spLocks noGrp="1"/>
          </p:cNvSpPr>
          <p:nvPr/>
        </p:nvSpPr>
        <p:spPr>
          <a:xfrm>
            <a:off x="4591050" y="4781550"/>
            <a:ext cx="314325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PMS design, KPI/KRA alignment and management reporting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923EE41-CAE9-40F4-8730-D8B5E1AA3C85}"/>
              </a:ext>
            </a:extLst>
          </p:cNvPr>
          <p:cNvSpPr>
            <a:spLocks noGrp="1"/>
          </p:cNvSpPr>
          <p:nvPr/>
        </p:nvSpPr>
        <p:spPr>
          <a:xfrm>
            <a:off x="8229600" y="4152900"/>
            <a:ext cx="3143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0F172A"/>
                </a:solidFill>
                <a:latin typeface="Aptos Display"/>
                <a:ea typeface="Aptos Display"/>
                <a:cs typeface="Aptos Display"/>
              </a:rPr>
              <a:t>Training &amp; support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164D6C-AF97-4862-A1D9-137E2B73D07B}"/>
              </a:ext>
            </a:extLst>
          </p:cNvPr>
          <p:cNvSpPr>
            <a:spLocks noGrp="1"/>
          </p:cNvSpPr>
          <p:nvPr/>
        </p:nvSpPr>
        <p:spPr>
          <a:xfrm>
            <a:off x="8229600" y="4572000"/>
            <a:ext cx="514350" cy="38100"/>
          </a:xfrm>
          <a:prstGeom prst="rect">
            <a:avLst/>
          </a:prstGeom>
          <a:solidFill>
            <a:srgbClr val="0F9D72"/>
          </a:solidFill>
          <a:ln w="0">
            <a:noFill/>
            <a:prstDash val="solid"/>
          </a:ln>
        </p:spPr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9762C01-B074-4E06-904C-ECE893D67FD6}"/>
              </a:ext>
            </a:extLst>
          </p:cNvPr>
          <p:cNvSpPr>
            <a:spLocks noGrp="1"/>
          </p:cNvSpPr>
          <p:nvPr/>
        </p:nvSpPr>
        <p:spPr>
          <a:xfrm>
            <a:off x="8229600" y="4781550"/>
            <a:ext cx="314325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12000"/>
              </a:lnSpc>
              <a:buNone/>
              <a:defRPr sz="1275" b="0">
                <a:solidFill>
                  <a:srgbClr val="475569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75569"/>
                </a:solidFill>
                <a:latin typeface="Aptos"/>
                <a:ea typeface="Aptos"/>
                <a:cs typeface="Aptos"/>
              </a:rPr>
              <a:t>User onboarding, compliance training and continuing assistance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C52B615-875C-4F73-B4BD-7CD08E3A0DCD}"/>
              </a:ext>
            </a:extLst>
          </p:cNvPr>
          <p:cNvSpPr>
            <a:spLocks noGrp="1"/>
          </p:cNvSpPr>
          <p:nvPr/>
        </p:nvSpPr>
        <p:spPr>
          <a:xfrm>
            <a:off x="4552950" y="5734050"/>
            <a:ext cx="6762750" cy="495300"/>
          </a:xfrm>
          <a:prstGeom prst="roundRect">
            <a:avLst>
              <a:gd name="adj" fmla="val 15385"/>
            </a:avLst>
          </a:prstGeom>
          <a:solidFill>
            <a:srgbClr val="FFFFFF">
              <a:alpha val="72000"/>
            </a:srgbClr>
          </a:solidFill>
          <a:ln w="9525">
            <a:solidFill>
              <a:srgbClr val="D8E2F0"/>
            </a:solidFill>
            <a:prstDash val="solid"/>
          </a:ln>
        </p:spPr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7E94571-91B0-4D7C-A215-AC327ED1E7BC}"/>
              </a:ext>
            </a:extLst>
          </p:cNvPr>
          <p:cNvSpPr>
            <a:spLocks noGrp="1"/>
          </p:cNvSpPr>
          <p:nvPr/>
        </p:nvSpPr>
        <p:spPr>
          <a:xfrm>
            <a:off x="4724400" y="5838825"/>
            <a:ext cx="64198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975" b="0">
                <a:solidFill>
                  <a:srgbClr val="64748B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64748B"/>
                </a:solidFill>
                <a:latin typeface="Aptos"/>
                <a:ea typeface="Aptos"/>
                <a:cs typeface="Aptos"/>
              </a:rPr>
              <a:t>Designed to support legally compliant processes; statutory configuration should be validated for the organisation's applicable laws, locations and policies.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E3D101D-1C8E-4855-AAE9-B9A3266743CF}"/>
              </a:ext>
            </a:extLst>
          </p:cNvPr>
          <p:cNvSpPr>
            <a:spLocks noGrp="1"/>
          </p:cNvSpPr>
          <p:nvPr/>
        </p:nvSpPr>
        <p:spPr>
          <a:xfrm>
            <a:off x="590550" y="6515100"/>
            <a:ext cx="4476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ct val="105000"/>
              </a:lnSpc>
              <a:buNone/>
              <a:def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rPr>
              <a:t>DC ERP — Powered by Dwarkesh Consultancy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5B899F-439A-4591-9966-47886C66EF70}"/>
              </a:ext>
            </a:extLst>
          </p:cNvPr>
          <p:cNvSpPr>
            <a:spLocks noGrp="1"/>
          </p:cNvSpPr>
          <p:nvPr/>
        </p:nvSpPr>
        <p:spPr>
          <a:xfrm>
            <a:off x="11239500" y="6496050"/>
            <a:ext cx="361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r">
              <a:lnSpc>
                <a:spcPct val="105000"/>
              </a:lnSpc>
              <a:buNone/>
              <a:def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64748B"/>
                </a:solidFill>
                <a:latin typeface="Aptos Display"/>
                <a:ea typeface="Aptos Display"/>
                <a:cs typeface="Aptos Display"/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1180369872"/>
      </p:ext>
    </p:extLst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accel="18000" decel="28000" fill="hold" nodeType="withEffect">
                                  <p:stCondLst>
                                    <p:cond delay="12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accel="18000" decel="28000" fill="hold" grpId="0" nodeType="withEffect">
                                  <p:stCondLst>
                                    <p:cond delay="163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accel="18000" decel="28000" fill="hold" grpId="0" nodeType="withEffect">
                                  <p:stCondLst>
                                    <p:cond delay="198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accel="18000" decel="28000" fill="hold" grpId="0" nodeType="withEffect">
                                  <p:stCondLst>
                                    <p:cond delay="207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accel="18000" decel="28000" fill="hold" grpId="0" nodeType="withEffect">
                                  <p:stCondLst>
                                    <p:cond delay="207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accel="18000" decel="28000" fill="hold" nodeType="withEffect">
                                  <p:stCondLst>
                                    <p:cond delay="243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accel="18000" decel="28000" fill="hold" nodeType="withEffect">
                                  <p:stCondLst>
                                    <p:cond delay="243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0" presetClass="entr" presetSubtype="0" accel="18000" decel="28000" fill="hold" grpId="0" nodeType="withEffect">
                                  <p:stCondLst>
                                    <p:cond delay="262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0" presetClass="entr" presetSubtype="0" accel="18000" decel="28000" fill="hold" grpId="0" nodeType="withEffect">
                                  <p:stCondLst>
                                    <p:cond delay="262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6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accel="18000" decel="28000" fill="hold" grpId="0" nodeType="withEffect">
                                  <p:stCondLst>
                                    <p:cond delay="99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accel="18000" decel="28000" fill="hold" grpId="0" nodeType="withEffect">
                                  <p:stCondLst>
                                    <p:cond delay="99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accel="18000" decel="28000" fill="hold" grpId="0" nodeType="withEffect">
                                  <p:stCondLst>
                                    <p:cond delay="1115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accel="18000" decel="28000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accel="18000" decel="28000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accel="18000" decel="28000" fill="hold" grpId="0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6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accel="18000" decel="2800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6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0" presetClass="entr" presetSubtype="0" accel="18000" decel="28000" fill="hold" grpId="0" nodeType="withEffect">
                                  <p:stCondLst>
                                    <p:cond delay="187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2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2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0" presetClass="entr" presetSubtype="0" accel="18000" decel="28000" fill="hold" grpId="0" nodeType="withEffect">
                                  <p:stCondLst>
                                    <p:cond delay="197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2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2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2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2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0" presetClass="entr" presetSubtype="0" accel="18000" decel="2800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2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2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2" presetClass="entr" presetSubtype="4" accel="18000" decel="28000" fill="hold" nodeType="withEffect">
                                  <p:stCondLst>
                                    <p:cond delay="187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accel="18000" decel="28000" fill="hold" nodeType="withEffect">
                                  <p:stCondLst>
                                    <p:cond delay="197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accel="18000" decel="28000" fill="hold" grpId="0" nodeType="withEffect">
                                  <p:stCondLst>
                                    <p:cond delay="187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6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accel="18000" decel="28000" fill="hold" grpId="0" nodeType="withEffect">
                                  <p:stCondLst>
                                    <p:cond delay="197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6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0" presetClass="entr" presetSubtype="0" accel="18000" decel="28000" fill="hold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2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2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2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2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0" presetClass="entr" presetSubtype="0" accel="18000" decel="28000" fill="hold" grpId="0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6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0" presetClass="entr" presetSubtype="0" accel="18000" decel="28000" fill="hold" grpId="0" nodeType="withEffect">
                                  <p:stCondLst>
                                    <p:cond delay="291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2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2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2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2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30" accel="10000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0" presetClass="entr" presetSubtype="0" accel="18000" decel="28000" fill="hold" grpId="0" nodeType="withEffect">
                                  <p:stCondLst>
                                    <p:cond delay="261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62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  <p:bldP spid="11" grpId="0"/>
      <p:bldP spid="13" grpId="0"/>
      <p:bldP spid="14" grpId="0"/>
      <p:bldP spid="16" grpId="0"/>
      <p:bldP spid="17" grpId="0"/>
      <p:bldP spid="19" grpId="0"/>
      <p:bldP spid="20" grpId="0"/>
      <p:bldP spid="22" grpId="0"/>
      <p:bldP spid="23" grpId="0"/>
      <p:bldP spid="25" grpId="0"/>
      <p:bldP spid="27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0"/>
          <p:cNvPicPr>
            <a:picLocks noChangeAspect="1"/>
          </p:cNvPicPr>
          <p:nvPr/>
        </p:nvPicPr>
        <p:blipFill>
          <a:blip r:embed="rId3"/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4F1AC1B-CA63-40CA-AF31-31B9427951C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0617">
              <a:alpha val="74000"/>
            </a:srgbClr>
          </a:solidFill>
          <a:ln w="0">
            <a:noFill/>
            <a:prstDash val="solid"/>
          </a:ln>
        </p:spPr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9FBF1D9-04BC-4092-A80A-849F4694191C}"/>
              </a:ext>
            </a:extLst>
          </p:cNvPr>
          <p:cNvSpPr>
            <a:spLocks noGrp="1"/>
          </p:cNvSpPr>
          <p:nvPr/>
        </p:nvSpPr>
        <p:spPr>
          <a:xfrm>
            <a:off x="952500" y="685800"/>
            <a:ext cx="10287000" cy="5486400"/>
          </a:xfrm>
          <a:prstGeom prst="rect">
            <a:avLst/>
          </a:prstGeom>
          <a:solidFill>
            <a:srgbClr val="07152D">
              <a:alpha val="80000"/>
            </a:srgbClr>
          </a:solidFill>
          <a:ln w="9525">
            <a:solidFill>
              <a:srgbClr val="FFFFFF">
                <a:alpha val="18000"/>
              </a:srgbClr>
            </a:solidFill>
            <a:prstDash val="solid"/>
          </a:ln>
        </p:spPr>
      </p:sp>
      <p:pic>
        <p:nvPicPr>
          <p:cNvPr id="16" name="Picture 1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619750" y="990600"/>
            <a:ext cx="952500" cy="952500"/>
          </a:xfrm>
          <a:prstGeom prst="ellipse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FD15E3-918D-4D33-A1F4-DE5834E9899D}"/>
              </a:ext>
            </a:extLst>
          </p:cNvPr>
          <p:cNvSpPr>
            <a:spLocks noGrp="1"/>
          </p:cNvSpPr>
          <p:nvPr/>
        </p:nvSpPr>
        <p:spPr>
          <a:xfrm>
            <a:off x="4000500" y="2171700"/>
            <a:ext cx="4191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330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330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DC ERP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85ED203-21A3-4443-BC93-DFED1BE2DBA7}"/>
              </a:ext>
            </a:extLst>
          </p:cNvPr>
          <p:cNvSpPr>
            <a:spLocks noGrp="1"/>
          </p:cNvSpPr>
          <p:nvPr/>
        </p:nvSpPr>
        <p:spPr>
          <a:xfrm>
            <a:off x="2381250" y="2914650"/>
            <a:ext cx="7429500" cy="1085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0000"/>
              </a:lnSpc>
              <a:buNone/>
              <a:defRPr sz="31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Simpler operations. Stronger control.</a:t>
            </a:r>
          </a:p>
          <a:p>
            <a:pPr algn="ctr">
              <a:lnSpc>
                <a:spcPct val="100000"/>
              </a:lnSpc>
              <a:buNone/>
              <a:defRPr sz="31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Ready for the next audit.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1A58-4A18-4CA2-B40B-FBADE43A87E4}"/>
              </a:ext>
            </a:extLst>
          </p:cNvPr>
          <p:cNvSpPr>
            <a:spLocks noGrp="1"/>
          </p:cNvSpPr>
          <p:nvPr/>
        </p:nvSpPr>
        <p:spPr>
          <a:xfrm>
            <a:off x="4095750" y="4324350"/>
            <a:ext cx="40005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6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Book a DC ERP consultation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1710237-AE5E-41E4-B45A-9CFB30DE038D}"/>
              </a:ext>
            </a:extLst>
          </p:cNvPr>
          <p:cNvSpPr>
            <a:spLocks noGrp="1"/>
          </p:cNvSpPr>
          <p:nvPr/>
        </p:nvSpPr>
        <p:spPr>
          <a:xfrm>
            <a:off x="2476500" y="4914900"/>
            <a:ext cx="7239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275" b="1">
                <a:solidFill>
                  <a:srgbClr val="DCE8F6"/>
                </a:solidFill>
                <a:latin typeface="Aptos Display"/>
                <a:ea typeface="Aptos Display"/>
                <a:cs typeface="Aptos Display"/>
              </a:defRPr>
            </a:pPr>
            <a:r>
              <a:rPr sz="1275" b="1">
                <a:solidFill>
                  <a:srgbClr val="DCE8F6"/>
                </a:solidFill>
                <a:latin typeface="Aptos Display"/>
                <a:ea typeface="Aptos Display"/>
                <a:cs typeface="Aptos Display"/>
              </a:rPr>
              <a:t>DC ERP  +91 63566 20626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B16E56-C2E6-4A33-BA00-77B732F30724}"/>
              </a:ext>
            </a:extLst>
          </p:cNvPr>
          <p:cNvSpPr>
            <a:spLocks noGrp="1"/>
          </p:cNvSpPr>
          <p:nvPr/>
        </p:nvSpPr>
        <p:spPr>
          <a:xfrm>
            <a:off x="2343150" y="5314950"/>
            <a:ext cx="75057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200" b="0">
                <a:solidFill>
                  <a:srgbClr val="C2D1E4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C2D1E4"/>
                </a:solidFill>
                <a:latin typeface="Aptos"/>
                <a:ea typeface="Aptos"/>
                <a:cs typeface="Aptos"/>
              </a:rPr>
              <a:t>dwarkeshconsultancyahmedabad@gmail.com   •   Ahmedabad, Gujarat, India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B30FB5-85BD-4759-B102-9C41821AB8FA}"/>
              </a:ext>
            </a:extLst>
          </p:cNvPr>
          <p:cNvSpPr>
            <a:spLocks noGrp="1"/>
          </p:cNvSpPr>
          <p:nvPr/>
        </p:nvSpPr>
        <p:spPr>
          <a:xfrm>
            <a:off x="4000500" y="5829300"/>
            <a:ext cx="4191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t"/>
          <a:lstStyle/>
          <a:p>
            <a:pPr algn="ctr">
              <a:lnSpc>
                <a:spcPct val="105000"/>
              </a:lnSpc>
              <a:buNone/>
              <a:defRPr sz="10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defRPr>
            </a:pPr>
            <a:r>
              <a:rPr sz="1050" b="1">
                <a:solidFill>
                  <a:srgbClr val="F2B600"/>
                </a:solidFill>
                <a:latin typeface="Aptos Display"/>
                <a:ea typeface="Aptos Display"/>
                <a:cs typeface="Aptos Display"/>
              </a:rPr>
              <a:t>DC ERP — Powered by Dwarkesh Consultancy</a:t>
            </a:r>
          </a:p>
        </p:txBody>
      </p:sp>
    </p:spTree>
    <p:extLst>
      <p:ext uri="{BB962C8B-B14F-4D97-AF65-F5344CB8AC3E}">
        <p14:creationId xmlns:p14="http://schemas.microsoft.com/office/powerpoint/2010/main" val="803987675"/>
      </p:ext>
    </p:extLst>
  </p:cSld>
  <p:clrMapOvr>
    <a:masterClrMapping/>
  </p:clrMapOvr>
  <p:transition spd="med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accel="18000" decel="28000" fill="hold" nodeType="withEffect">
                                  <p:stCondLst>
                                    <p:cond delay="53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3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accel="18000" decel="28000" fill="hold" nodeType="withEffect">
                                  <p:stCondLst>
                                    <p:cond delay="557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3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accel="18000" decel="28000" fill="hold" grpId="0" nodeType="withEffect">
                                  <p:stCondLst>
                                    <p:cond delay="1208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accel="18000" decel="28000" fill="hold" grpId="0" nodeType="withEffect">
                                  <p:stCondLst>
                                    <p:cond delay="1452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accel="18000" decel="28000" fill="hold" grpId="0" nodeType="withEffect">
                                  <p:stCondLst>
                                    <p:cond delay="222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0" presetClass="entr" presetSubtype="0" accel="18000" decel="28000" fill="hold" grpId="0" nodeType="withEffect">
                                  <p:stCondLst>
                                    <p:cond delay="212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64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664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accel="100000" fill="hold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accel="100000" fill="hold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accel="18000" decel="28000" fill="hold" grpId="0" nodeType="withEffect">
                                  <p:stCondLst>
                                    <p:cond delay="254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18000" decel="28000" fill="hold" grpId="0" nodeType="withEffect">
                                  <p:stCondLst>
                                    <p:cond delay="264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789</Words>
  <Application>Microsoft Office PowerPoint</Application>
  <DocSecurity>0</DocSecurity>
  <PresentationFormat>Widescreen</PresentationFormat>
  <Paragraphs>134</Paragraphs>
  <Slides>9</Slides>
  <Notes>9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Calibri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Madhav Vayeda</cp:lastModifiedBy>
  <cp:revision>1</cp:revision>
  <dcterms:created xsi:type="dcterms:W3CDTF">2026-08-11T04:42:42Z</dcterms:created>
  <dcterms:modified xsi:type="dcterms:W3CDTF">2026-08-11T05:33:16Z</dcterms:modified>
</cp:coreProperties>
</file>