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https://textileexchange.org/</a:t>
            </a:r>
          </a:p>
          <a:p>
            <a:r>
              <a:t>- https://global-standard.org/</a:t>
            </a:r>
          </a:p>
          <a:p>
            <a:r>
              <a:t>- https://www.control-union.fr/wp-content/uploads/2022/08/GRS_Black.png</a:t>
            </a:r>
          </a:p>
          <a:p>
            <a:r>
              <a:t>- https://cnrcevre.com.tr/wp-content/uploads/2023/04/1-2-1024x874.png</a:t>
            </a:r>
          </a:p>
          <a:p>
            <a:r>
              <a:t>- https://image.pngaaa.com/288/1499288-middle.png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https://www.sedex.com/</a:t>
            </a:r>
          </a:p>
          <a:p>
            <a:r>
              <a:t>- https://www.amfori.org/</a:t>
            </a:r>
          </a:p>
          <a:p>
            <a:r>
              <a:t>- https://sa-intl.org/programs/sa8000/</a:t>
            </a:r>
          </a:p>
          <a:p>
            <a:r>
              <a:t>- https://wrapcompliance.org/</a:t>
            </a:r>
          </a:p>
          <a:p>
            <a:r>
              <a:t>- https://slconvergence.org/</a:t>
            </a:r>
          </a:p>
          <a:p>
            <a:r>
              <a:t>- https://www.omegacompliance.com/scan-supplychainsecurity/</a:t>
            </a:r>
          </a:p>
          <a:p>
            <a:r>
              <a:t>- https://www.inditex.com/</a:t>
            </a:r>
          </a:p>
          <a:p>
            <a:r>
              <a:t>- https://www.marksandspencer.com/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https://cascale.org/tools-programs/higg-index-tools/</a:t>
            </a:r>
          </a:p>
          <a:p>
            <a:r>
              <a:t>- https://howtohigg.cascale.org/verification/fem-verification-program/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https://www.iso.org/standards.html</a:t>
            </a:r>
          </a:p>
          <a:p>
            <a:r>
              <a:t>- https://upload.wikimedia.org/wikipedia/commons/thumb/f/f7/ISO_english_logo_icon.svg/3840px-ISO_english_logo_icon.svg.png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https://www.fssc.com/</a:t>
            </a:r>
          </a:p>
          <a:p>
            <a:r>
              <a:t>- https://fsc.org/en/use-our-logo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https://dwarkeshconsultancy.in/erp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- https://dwarkeshconsultancy.in/enquire-now</a:t>
            </a:r>
          </a:p>
          <a:p>
            <a:r>
              <a:t>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bin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pn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warkeshconsultancy.in/enquire-now" TargetMode="External"/><Relationship Id="rId4" Type="http://schemas.openxmlformats.org/officeDocument/2006/relationships/image" Target="../media/image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9AA2E43-8E84-484F-A3EA-0606F78970E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0617">
              <a:alpha val="78824"/>
            </a:srgbClr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723900" y="609600"/>
            <a:ext cx="971550" cy="97155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2BB0B86-3BDC-4C24-BAB6-99C9A3D0530A}"/>
              </a:ext>
            </a:extLst>
          </p:cNvPr>
          <p:cNvSpPr>
            <a:spLocks noGrp="1"/>
          </p:cNvSpPr>
          <p:nvPr/>
        </p:nvSpPr>
        <p:spPr>
          <a:xfrm>
            <a:off x="1905000" y="704850"/>
            <a:ext cx="6477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21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21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CADE89-6228-4972-8FD4-A4B68894707D}"/>
              </a:ext>
            </a:extLst>
          </p:cNvPr>
          <p:cNvSpPr>
            <a:spLocks noGrp="1"/>
          </p:cNvSpPr>
          <p:nvPr/>
        </p:nvSpPr>
        <p:spPr>
          <a:xfrm>
            <a:off x="1905000" y="1143000"/>
            <a:ext cx="7429500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India-wide HR, compliance, audit-readiness, recruitment and operational support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DE40449-11C8-4B38-8FAD-035D2121E9BB}"/>
              </a:ext>
            </a:extLst>
          </p:cNvPr>
          <p:cNvSpPr>
            <a:spLocks noGrp="1"/>
          </p:cNvSpPr>
          <p:nvPr/>
        </p:nvSpPr>
        <p:spPr>
          <a:xfrm>
            <a:off x="723900" y="2286000"/>
            <a:ext cx="9334500" cy="1619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405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405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Compliance made easier.</a:t>
            </a:r>
          </a:p>
          <a:p>
            <a:pPr algn="l">
              <a:defRPr sz="405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405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Operations made stronger.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1A99973-5C48-4DCD-92BC-B20818887EAE}"/>
              </a:ext>
            </a:extLst>
          </p:cNvPr>
          <p:cNvSpPr>
            <a:spLocks noGrp="1"/>
          </p:cNvSpPr>
          <p:nvPr/>
        </p:nvSpPr>
        <p:spPr>
          <a:xfrm>
            <a:off x="762000" y="4210050"/>
            <a:ext cx="8382000" cy="628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6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A complete view of our consultancy services, delivery capabilities and technology relationship.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1D5065F-B8CF-47A5-B75A-8C1823B04CA4}"/>
              </a:ext>
            </a:extLst>
          </p:cNvPr>
          <p:cNvSpPr>
            <a:spLocks noGrp="1"/>
          </p:cNvSpPr>
          <p:nvPr/>
        </p:nvSpPr>
        <p:spPr>
          <a:xfrm>
            <a:off x="742950" y="5257800"/>
            <a:ext cx="3714750" cy="514350"/>
          </a:xfrm>
          <a:prstGeom prst="roundRect">
            <a:avLst>
              <a:gd name="adj" fmla="val 14815"/>
            </a:avLst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E882398-3ECC-4449-9DC0-B0D81EB84A11}"/>
              </a:ext>
            </a:extLst>
          </p:cNvPr>
          <p:cNvSpPr>
            <a:spLocks noGrp="1"/>
          </p:cNvSpPr>
          <p:nvPr/>
        </p:nvSpPr>
        <p:spPr>
          <a:xfrm>
            <a:off x="933450" y="5381625"/>
            <a:ext cx="3333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200" b="1">
                <a:solidFill>
                  <a:srgbClr val="111827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111827"/>
                </a:solidFill>
                <a:latin typeface="Aptos"/>
                <a:ea typeface="Aptos"/>
                <a:cs typeface="Aptos"/>
              </a:rPr>
              <a:t>DARK EDITION  •  2026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60E00D-9559-4FDA-9593-D1340DBB6BFC}"/>
              </a:ext>
            </a:extLst>
          </p:cNvPr>
          <p:cNvSpPr>
            <a:spLocks noGrp="1"/>
          </p:cNvSpPr>
          <p:nvPr/>
        </p:nvSpPr>
        <p:spPr>
          <a:xfrm>
            <a:off x="781050" y="6172200"/>
            <a:ext cx="3429000" cy="2381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dwarkeshconsultancy.in</a:t>
            </a:r>
          </a:p>
        </p:txBody>
      </p:sp>
    </p:spTree>
    <p:extLst>
      <p:ext uri="{BB962C8B-B14F-4D97-AF65-F5344CB8AC3E}">
        <p14:creationId xmlns:p14="http://schemas.microsoft.com/office/powerpoint/2010/main" val="1389088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30"/>
                            </p:stCondLst>
                            <p:childTnLst>
                              <p:par>
                                <p:cTn id="13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40"/>
                            </p:stCondLst>
                            <p:childTnLst>
                              <p:par>
                                <p:cTn id="17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2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20"/>
                            </p:stCondLst>
                            <p:childTnLst>
                              <p:par>
                                <p:cTn id="21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2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"/>
                            </p:stCondLst>
                            <p:childTnLst>
                              <p:par>
                                <p:cTn id="2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80"/>
                            </p:stCondLst>
                            <p:childTnLst>
                              <p:par>
                                <p:cTn id="29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2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E8A26D85-3494-4D5A-946A-CDEAA8CF1D2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50194F-5C4A-4BB9-98BA-5883C57E50B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10FDDF3-8AD6-418D-8436-30514FBA18B1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502D81-313D-4BB4-8DB7-964F39B7AB9E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INTRODUCTION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57DE88-F837-4F68-8B73-2E960F904125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34B48D-3193-4154-A889-126DE0F66FAB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223FF04-7013-4239-B0E5-9C25D71934B0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One partner for people, compliance and performance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1967FA-A5F8-4D20-894F-CC1F2EDFE76A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Practical consulting built for factories, growing businesses and compliance-heavy operations across India.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531C608-0B84-46FB-BA21-257EA567197B}"/>
              </a:ext>
            </a:extLst>
          </p:cNvPr>
          <p:cNvSpPr>
            <a:spLocks noGrp="1"/>
          </p:cNvSpPr>
          <p:nvPr/>
        </p:nvSpPr>
        <p:spPr>
          <a:xfrm>
            <a:off x="552450" y="2647950"/>
            <a:ext cx="5905500" cy="3143250"/>
          </a:xfrm>
          <a:prstGeom prst="roundRect">
            <a:avLst>
              <a:gd name="adj" fmla="val 2424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3440748-961C-4D20-A653-A7A905D2DA99}"/>
              </a:ext>
            </a:extLst>
          </p:cNvPr>
          <p:cNvSpPr>
            <a:spLocks noGrp="1"/>
          </p:cNvSpPr>
          <p:nvPr/>
        </p:nvSpPr>
        <p:spPr>
          <a:xfrm>
            <a:off x="819150" y="2914650"/>
            <a:ext cx="51435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875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What we help organisations achieve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78854A-1E0F-4DE1-A6D9-A100187C7DF9}"/>
              </a:ext>
            </a:extLst>
          </p:cNvPr>
          <p:cNvSpPr>
            <a:spLocks noGrp="1"/>
          </p:cNvSpPr>
          <p:nvPr/>
        </p:nvSpPr>
        <p:spPr>
          <a:xfrm>
            <a:off x="838200" y="359092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909752-59E6-43B5-9F21-4B2B0769EC99}"/>
              </a:ext>
            </a:extLst>
          </p:cNvPr>
          <p:cNvSpPr>
            <a:spLocks noGrp="1"/>
          </p:cNvSpPr>
          <p:nvPr/>
        </p:nvSpPr>
        <p:spPr>
          <a:xfrm>
            <a:off x="1066800" y="3524250"/>
            <a:ext cx="4914900" cy="438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Clear HR and statutory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1EF6C81-762D-4245-9198-A487BB42BC2A}"/>
              </a:ext>
            </a:extLst>
          </p:cNvPr>
          <p:cNvSpPr>
            <a:spLocks noGrp="1"/>
          </p:cNvSpPr>
          <p:nvPr/>
        </p:nvSpPr>
        <p:spPr>
          <a:xfrm>
            <a:off x="838200" y="40671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1EF446-77BF-4955-B5D2-48ADC65BCD95}"/>
              </a:ext>
            </a:extLst>
          </p:cNvPr>
          <p:cNvSpPr>
            <a:spLocks noGrp="1"/>
          </p:cNvSpPr>
          <p:nvPr/>
        </p:nvSpPr>
        <p:spPr>
          <a:xfrm>
            <a:off x="1066800" y="4000500"/>
            <a:ext cx="4914900" cy="438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Audit-ready records and responsible ownership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C17B05A-E717-4BD1-AE3C-5B200CB4C38F}"/>
              </a:ext>
            </a:extLst>
          </p:cNvPr>
          <p:cNvSpPr>
            <a:spLocks noGrp="1"/>
          </p:cNvSpPr>
          <p:nvPr/>
        </p:nvSpPr>
        <p:spPr>
          <a:xfrm>
            <a:off x="838200" y="454342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9220E96-7957-4C00-86A3-59A2907D4821}"/>
              </a:ext>
            </a:extLst>
          </p:cNvPr>
          <p:cNvSpPr>
            <a:spLocks noGrp="1"/>
          </p:cNvSpPr>
          <p:nvPr/>
        </p:nvSpPr>
        <p:spPr>
          <a:xfrm>
            <a:off x="1066800" y="4476750"/>
            <a:ext cx="4914900" cy="438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Faster corrective-action closure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A0E3463-C28C-4B26-A43D-48C050E641BF}"/>
              </a:ext>
            </a:extLst>
          </p:cNvPr>
          <p:cNvSpPr>
            <a:spLocks noGrp="1"/>
          </p:cNvSpPr>
          <p:nvPr/>
        </p:nvSpPr>
        <p:spPr>
          <a:xfrm>
            <a:off x="838200" y="50196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C5267D2-08DC-4C71-9B67-8DE2D470798E}"/>
              </a:ext>
            </a:extLst>
          </p:cNvPr>
          <p:cNvSpPr>
            <a:spLocks noGrp="1"/>
          </p:cNvSpPr>
          <p:nvPr/>
        </p:nvSpPr>
        <p:spPr>
          <a:xfrm>
            <a:off x="1066800" y="4953000"/>
            <a:ext cx="4914900" cy="438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Stronger productivity and employee capability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9852C16-6727-4D8E-AE50-DAB5B66165A9}"/>
              </a:ext>
            </a:extLst>
          </p:cNvPr>
          <p:cNvSpPr>
            <a:spLocks noGrp="1"/>
          </p:cNvSpPr>
          <p:nvPr/>
        </p:nvSpPr>
        <p:spPr>
          <a:xfrm>
            <a:off x="6724650" y="2647950"/>
            <a:ext cx="4914900" cy="3143250"/>
          </a:xfrm>
          <a:prstGeom prst="roundRect">
            <a:avLst>
              <a:gd name="adj" fmla="val 2424"/>
            </a:avLst>
          </a:prstGeom>
          <a:solidFill>
            <a:srgbClr val="1323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06170B1-4EE7-47C0-94B1-4DD7C44A24B3}"/>
              </a:ext>
            </a:extLst>
          </p:cNvPr>
          <p:cNvSpPr>
            <a:spLocks noGrp="1"/>
          </p:cNvSpPr>
          <p:nvPr/>
        </p:nvSpPr>
        <p:spPr>
          <a:xfrm>
            <a:off x="7029450" y="2952750"/>
            <a:ext cx="419100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875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875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Our role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B87CA06-5DCE-4DF2-BED3-AF5B472DD55D}"/>
              </a:ext>
            </a:extLst>
          </p:cNvPr>
          <p:cNvSpPr>
            <a:spLocks noGrp="1"/>
          </p:cNvSpPr>
          <p:nvPr/>
        </p:nvSpPr>
        <p:spPr>
          <a:xfrm>
            <a:off x="7029450" y="3505200"/>
            <a:ext cx="4095750" cy="1485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65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We provide consulting, implementation and readiness support. Audit outcomes, certifications, approvals and buyer decisions remain with the relevant independent body.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165BC40-F7E8-4CF7-97C4-5CDA7D417C0A}"/>
              </a:ext>
            </a:extLst>
          </p:cNvPr>
          <p:cNvSpPr>
            <a:spLocks noGrp="1"/>
          </p:cNvSpPr>
          <p:nvPr/>
        </p:nvSpPr>
        <p:spPr>
          <a:xfrm>
            <a:off x="7029450" y="5238750"/>
            <a:ext cx="24765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05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INDIA-WIDE SUPPORT</a:t>
            </a:r>
          </a:p>
        </p:txBody>
      </p:sp>
    </p:spTree>
    <p:extLst>
      <p:ext uri="{BB962C8B-B14F-4D97-AF65-F5344CB8AC3E}">
        <p14:creationId xmlns:p14="http://schemas.microsoft.com/office/powerpoint/2010/main" val="83114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40"/>
                            </p:stCondLst>
                            <p:childTnLst>
                              <p:par>
                                <p:cTn id="46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20"/>
                            </p:stCondLst>
                            <p:childTnLst>
                              <p:par>
                                <p:cTn id="5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AE6B44F4-708A-4548-A760-0D6C6B6B3C4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75B335D-B683-447A-A3E7-326A95E86D8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523D95E-4984-4603-80BD-91941D7B832F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F9C3DF-476E-4B38-BF36-20E834B16291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SERVICE UNIVERSE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4BC119-0EBC-4EB3-9E23-6AF780396577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5236F5-3226-46B9-933C-F03CD3A7EF8F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3AAD809-CDD6-48B9-8783-2181902C7551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A complete consultancy service universe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EEBFF4-2485-48AD-AADB-753A24ECB9A2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Every engagement is scoped around the client's actual requirement—not a one-size-fits-all package.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C6834E8-B5D9-4C9E-8D39-21EEEB1AAFCD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D03FAB0-DB9C-42BB-8137-85673C8AE866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387015F-D5E1-4F9D-9FB1-16E0427EA13C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HR &amp; Labour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919B930-CA91-41FC-B4E3-32B122E48FE6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HR systems, policies, statutory compliance, payroll, PF/ESIC and documentation.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C703999-1CB6-484F-8BF0-817771FD31D7}"/>
              </a:ext>
            </a:extLst>
          </p:cNvPr>
          <p:cNvSpPr>
            <a:spLocks noGrp="1"/>
          </p:cNvSpPr>
          <p:nvPr/>
        </p:nvSpPr>
        <p:spPr>
          <a:xfrm>
            <a:off x="430530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74BD16-A3A8-4850-A13E-FF018C3A66DE}"/>
              </a:ext>
            </a:extLst>
          </p:cNvPr>
          <p:cNvSpPr>
            <a:spLocks noGrp="1"/>
          </p:cNvSpPr>
          <p:nvPr/>
        </p:nvSpPr>
        <p:spPr>
          <a:xfrm>
            <a:off x="449580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1E9A224-519A-49AB-8C89-0C6291F17B8F}"/>
              </a:ext>
            </a:extLst>
          </p:cNvPr>
          <p:cNvSpPr>
            <a:spLocks noGrp="1"/>
          </p:cNvSpPr>
          <p:nvPr/>
        </p:nvSpPr>
        <p:spPr>
          <a:xfrm>
            <a:off x="449580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Audit &amp; Certification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777BF8-0B0C-4962-9836-D299EAF4B467}"/>
              </a:ext>
            </a:extLst>
          </p:cNvPr>
          <p:cNvSpPr>
            <a:spLocks noGrp="1"/>
          </p:cNvSpPr>
          <p:nvPr/>
        </p:nvSpPr>
        <p:spPr>
          <a:xfrm>
            <a:off x="449580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Readiness, gap assessment, evidence, CAPA and certification-body coordination.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E38EBD5-589D-4703-91F3-3361F4D7F279}"/>
              </a:ext>
            </a:extLst>
          </p:cNvPr>
          <p:cNvSpPr>
            <a:spLocks noGrp="1"/>
          </p:cNvSpPr>
          <p:nvPr/>
        </p:nvSpPr>
        <p:spPr>
          <a:xfrm>
            <a:off x="805815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F2CB983-270F-4730-868B-D75314D087B8}"/>
              </a:ext>
            </a:extLst>
          </p:cNvPr>
          <p:cNvSpPr>
            <a:spLocks noGrp="1"/>
          </p:cNvSpPr>
          <p:nvPr/>
        </p:nvSpPr>
        <p:spPr>
          <a:xfrm>
            <a:off x="82486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28A65BB-E4EA-466D-8D87-36191B06EDA1}"/>
              </a:ext>
            </a:extLst>
          </p:cNvPr>
          <p:cNvSpPr>
            <a:spLocks noGrp="1"/>
          </p:cNvSpPr>
          <p:nvPr/>
        </p:nvSpPr>
        <p:spPr>
          <a:xfrm>
            <a:off x="824865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Recruitment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F9D042C-33C9-4C39-9772-5A78B621E49F}"/>
              </a:ext>
            </a:extLst>
          </p:cNvPr>
          <p:cNvSpPr>
            <a:spLocks noGrp="1"/>
          </p:cNvSpPr>
          <p:nvPr/>
        </p:nvSpPr>
        <p:spPr>
          <a:xfrm>
            <a:off x="824865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Requirement intake, focused sourcing, screening, matching and interview coordination.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93831D77-1310-40B4-AC75-6636DE7603AB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A5B7AA0-D2A2-4EDC-83F7-183A02A08E0F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03EC611-095C-4CFF-85F0-6F9D28722AA4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Factory Operations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436952E-6FD7-4216-95A8-83DA163EE951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Factory compliance, 5S, Kaizen, committee systems and production discipline.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D6F7FB1-D02C-4F01-A3AE-62687B7356F2}"/>
              </a:ext>
            </a:extLst>
          </p:cNvPr>
          <p:cNvSpPr>
            <a:spLocks noGrp="1"/>
          </p:cNvSpPr>
          <p:nvPr/>
        </p:nvSpPr>
        <p:spPr>
          <a:xfrm>
            <a:off x="430530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1F9D3F3-724C-49E1-A438-49698E3DFCE6}"/>
              </a:ext>
            </a:extLst>
          </p:cNvPr>
          <p:cNvSpPr>
            <a:spLocks noGrp="1"/>
          </p:cNvSpPr>
          <p:nvPr/>
        </p:nvSpPr>
        <p:spPr>
          <a:xfrm>
            <a:off x="449580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075824E-2E6A-48AE-988A-94E8CC51874B}"/>
              </a:ext>
            </a:extLst>
          </p:cNvPr>
          <p:cNvSpPr>
            <a:spLocks noGrp="1"/>
          </p:cNvSpPr>
          <p:nvPr/>
        </p:nvSpPr>
        <p:spPr>
          <a:xfrm>
            <a:off x="449580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People Development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FC3A3DF-B60B-408E-9FAF-304A9D43C0A5}"/>
              </a:ext>
            </a:extLst>
          </p:cNvPr>
          <p:cNvSpPr>
            <a:spLocks noGrp="1"/>
          </p:cNvSpPr>
          <p:nvPr/>
        </p:nvSpPr>
        <p:spPr>
          <a:xfrm>
            <a:off x="449580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Training, PMS, KRA/KPI design, review rhythm and manager capability.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5E147E7E-A89D-4124-A60B-067A0911FCC9}"/>
              </a:ext>
            </a:extLst>
          </p:cNvPr>
          <p:cNvSpPr>
            <a:spLocks noGrp="1"/>
          </p:cNvSpPr>
          <p:nvPr/>
        </p:nvSpPr>
        <p:spPr>
          <a:xfrm>
            <a:off x="805815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1FC958A-D9F1-4407-9B7E-BCA51A4F6AEC}"/>
              </a:ext>
            </a:extLst>
          </p:cNvPr>
          <p:cNvSpPr>
            <a:spLocks noGrp="1"/>
          </p:cNvSpPr>
          <p:nvPr/>
        </p:nvSpPr>
        <p:spPr>
          <a:xfrm>
            <a:off x="82486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84755A3-E924-4FBB-A4DA-6CEE0787CA75}"/>
              </a:ext>
            </a:extLst>
          </p:cNvPr>
          <p:cNvSpPr>
            <a:spLocks noGrp="1"/>
          </p:cNvSpPr>
          <p:nvPr/>
        </p:nvSpPr>
        <p:spPr>
          <a:xfrm>
            <a:off x="824865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Technology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BB02E06-2509-4BC4-80E3-A231B530CBB2}"/>
              </a:ext>
            </a:extLst>
          </p:cNvPr>
          <p:cNvSpPr>
            <a:spLocks noGrp="1"/>
          </p:cNvSpPr>
          <p:nvPr/>
        </p:nvSpPr>
        <p:spPr>
          <a:xfrm>
            <a:off x="824865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DC ERP is a separate product, powered by Dwarkesh Consultancy.</a:t>
            </a:r>
          </a:p>
        </p:txBody>
      </p:sp>
    </p:spTree>
    <p:extLst>
      <p:ext uri="{BB962C8B-B14F-4D97-AF65-F5344CB8AC3E}">
        <p14:creationId xmlns:p14="http://schemas.microsoft.com/office/powerpoint/2010/main" val="1786053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80"/>
                            </p:stCondLst>
                            <p:childTnLst>
                              <p:par>
                                <p:cTn id="3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60"/>
                            </p:stCondLst>
                            <p:childTnLst>
                              <p:par>
                                <p:cTn id="4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40"/>
                            </p:stCondLst>
                            <p:childTnLst>
                              <p:par>
                                <p:cTn id="5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2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20"/>
                            </p:stCondLst>
                            <p:childTnLst>
                              <p:par>
                                <p:cTn id="6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42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2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600"/>
                            </p:stCondLst>
                            <p:childTnLst>
                              <p:par>
                                <p:cTn id="7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42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42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34E5ED3-DB6F-47E5-A333-0D8C1D2DEAF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8863636-E624-471E-BA2F-6B1A527EE97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C02EE06-714C-4024-859B-1BF039C9783E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625111-8024-4C7E-9813-668D7C9AD530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HR CONSULTANCY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DF696C-87D7-4934-82F5-95EEE3DE9257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0C7461E-EDFB-4B71-8360-E42FE6D8ED7B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4245EFD-EBE0-4884-80D6-2177DE12402F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HR systems that work beyond the policy file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53F6D1B-C549-4E22-B1D9-9C7683BCAD59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From organisation structure to employee lifecycle controls, we turn scattered practices into usable systems.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71A787B-62C2-45A4-8759-07AA98C0FD7D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B8FBD4B-C6EE-4CCA-BC8C-B52E2A974164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9341781-5853-42A0-99FD-1B9301E83769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HR architecture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9FF9B1-6124-4AD2-953C-9D1A3738C49E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Organisation charts, roles, responsibilities, reporting lines and operating policies.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96743D0-B51B-4A56-BFA8-2DC570311C5E}"/>
              </a:ext>
            </a:extLst>
          </p:cNvPr>
          <p:cNvSpPr>
            <a:spLocks noGrp="1"/>
          </p:cNvSpPr>
          <p:nvPr/>
        </p:nvSpPr>
        <p:spPr>
          <a:xfrm>
            <a:off x="6181725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1E6A32E-3C4A-457A-B5E1-1A8E7FC0C0AD}"/>
              </a:ext>
            </a:extLst>
          </p:cNvPr>
          <p:cNvSpPr>
            <a:spLocks noGrp="1"/>
          </p:cNvSpPr>
          <p:nvPr/>
        </p:nvSpPr>
        <p:spPr>
          <a:xfrm>
            <a:off x="6372225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01B2C07-5280-47B9-9BDA-71FFA46727F8}"/>
              </a:ext>
            </a:extLst>
          </p:cNvPr>
          <p:cNvSpPr>
            <a:spLocks noGrp="1"/>
          </p:cNvSpPr>
          <p:nvPr/>
        </p:nvSpPr>
        <p:spPr>
          <a:xfrm>
            <a:off x="6372225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Employee lifecycle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5B348FC-8421-4F00-B394-15491FAC5E04}"/>
              </a:ext>
            </a:extLst>
          </p:cNvPr>
          <p:cNvSpPr>
            <a:spLocks noGrp="1"/>
          </p:cNvSpPr>
          <p:nvPr/>
        </p:nvSpPr>
        <p:spPr>
          <a:xfrm>
            <a:off x="6372225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Joining, confirmation, transfer, appraisal, discipline, resignation and separation workflows.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2C30F0A-8ACB-4794-A2ED-28A2AF724EEC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A1B30E3-25E8-4CF7-97B4-039C5DE228BE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80A5389-1136-4632-ABE7-9CC6663211D7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Documentation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7F74167-B1E0-4E92-9984-3AFE3904CD24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Employee files, registers, letters, records, retention and traceable approvals.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A84F7659-35BA-4D20-AFD3-659DC0097E4C}"/>
              </a:ext>
            </a:extLst>
          </p:cNvPr>
          <p:cNvSpPr>
            <a:spLocks noGrp="1"/>
          </p:cNvSpPr>
          <p:nvPr/>
        </p:nvSpPr>
        <p:spPr>
          <a:xfrm>
            <a:off x="6181725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6BAF2DE-E4CB-4CDE-A17E-C600D28B3019}"/>
              </a:ext>
            </a:extLst>
          </p:cNvPr>
          <p:cNvSpPr>
            <a:spLocks noGrp="1"/>
          </p:cNvSpPr>
          <p:nvPr/>
        </p:nvSpPr>
        <p:spPr>
          <a:xfrm>
            <a:off x="6372225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7D88E5A-3F64-4FDF-83EA-022B56748EE6}"/>
              </a:ext>
            </a:extLst>
          </p:cNvPr>
          <p:cNvSpPr>
            <a:spLocks noGrp="1"/>
          </p:cNvSpPr>
          <p:nvPr/>
        </p:nvSpPr>
        <p:spPr>
          <a:xfrm>
            <a:off x="6372225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Governance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ABFC03A-343C-43A5-B1B9-FD38798EC885}"/>
              </a:ext>
            </a:extLst>
          </p:cNvPr>
          <p:cNvSpPr>
            <a:spLocks noGrp="1"/>
          </p:cNvSpPr>
          <p:nvPr/>
        </p:nvSpPr>
        <p:spPr>
          <a:xfrm>
            <a:off x="6372225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Committees, grievance handling, policy communication and review controls.</a:t>
            </a:r>
          </a:p>
        </p:txBody>
      </p:sp>
    </p:spTree>
    <p:extLst>
      <p:ext uri="{BB962C8B-B14F-4D97-AF65-F5344CB8AC3E}">
        <p14:creationId xmlns:p14="http://schemas.microsoft.com/office/powerpoint/2010/main" val="429247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5A2EFE3B-5E12-412C-995D-7225DD374C0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462CAAF-A604-4D70-9187-A8C83E93B23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82ADA91-C1B1-4FA9-98B9-675BEBAB4661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3C2095-725E-4245-85DF-2C8376C6E243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LABOUR, PAYROLL &amp; STATUTORY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040819-9F8E-4A17-9683-26E996042EFA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BECB5F-E84F-4B5D-A9F8-F1F232B72E8A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5611D65-A35A-460F-8601-7F241E0858B5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Compliance that connects law, records and payroll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935FBB1-330B-4AFE-B516-8624AC9133F8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Support is aligned to applicable establishment context and current operational facts.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E73A108-A040-4A24-864F-6A976853FC50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E01C87-16C0-42A6-8F4A-47D0C0ED1CA0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8CCC34-FF68-453C-8A71-56AF126C031A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Labour law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794BA82-A7F9-4DE4-A258-3F80C6A243B3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Applicable acts, licences, registers, returns, notices and inspection readiness.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E46AC63-EF64-4327-A3EC-159FD40A10B8}"/>
              </a:ext>
            </a:extLst>
          </p:cNvPr>
          <p:cNvSpPr>
            <a:spLocks noGrp="1"/>
          </p:cNvSpPr>
          <p:nvPr/>
        </p:nvSpPr>
        <p:spPr>
          <a:xfrm>
            <a:off x="6181725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E8748E8-4611-4006-929A-D6D86925158A}"/>
              </a:ext>
            </a:extLst>
          </p:cNvPr>
          <p:cNvSpPr>
            <a:spLocks noGrp="1"/>
          </p:cNvSpPr>
          <p:nvPr/>
        </p:nvSpPr>
        <p:spPr>
          <a:xfrm>
            <a:off x="6372225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0D7EA23-6106-47FB-AA00-4FEDC479426E}"/>
              </a:ext>
            </a:extLst>
          </p:cNvPr>
          <p:cNvSpPr>
            <a:spLocks noGrp="1"/>
          </p:cNvSpPr>
          <p:nvPr/>
        </p:nvSpPr>
        <p:spPr>
          <a:xfrm>
            <a:off x="6372225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Payroll compliance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23B4164-9649-4943-98B9-09D62162F35D}"/>
              </a:ext>
            </a:extLst>
          </p:cNvPr>
          <p:cNvSpPr>
            <a:spLocks noGrp="1"/>
          </p:cNvSpPr>
          <p:nvPr/>
        </p:nvSpPr>
        <p:spPr>
          <a:xfrm>
            <a:off x="6372225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Salary structure, attendance linkage, wage controls, registers and reconciliation.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4EBF0D1-2361-4C47-B1A9-5EC0D3F036F5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E215B77-DFA9-4206-9DA5-354CC65D3A56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E3D0C5-F7F2-4F41-9DB4-A2C4E5A2B839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PF &amp; ESIC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A044715-281B-4B32-AE31-3F23F9A1A226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Coverage, enrolment, challan support, contribution review and record consistency.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6BAE178-2F91-4B4F-9CFE-031BD32E5B36}"/>
              </a:ext>
            </a:extLst>
          </p:cNvPr>
          <p:cNvSpPr>
            <a:spLocks noGrp="1"/>
          </p:cNvSpPr>
          <p:nvPr/>
        </p:nvSpPr>
        <p:spPr>
          <a:xfrm>
            <a:off x="6181725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F5CF34A-7463-4957-A2F5-347E7DA50315}"/>
              </a:ext>
            </a:extLst>
          </p:cNvPr>
          <p:cNvSpPr>
            <a:spLocks noGrp="1"/>
          </p:cNvSpPr>
          <p:nvPr/>
        </p:nvSpPr>
        <p:spPr>
          <a:xfrm>
            <a:off x="6372225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8A83148-E21B-417D-BE58-FC59E75A4685}"/>
              </a:ext>
            </a:extLst>
          </p:cNvPr>
          <p:cNvSpPr>
            <a:spLocks noGrp="1"/>
          </p:cNvSpPr>
          <p:nvPr/>
        </p:nvSpPr>
        <p:spPr>
          <a:xfrm>
            <a:off x="6372225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Compliance calendar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AAA271D-121C-41CE-9744-1C09DD6A23CA}"/>
              </a:ext>
            </a:extLst>
          </p:cNvPr>
          <p:cNvSpPr>
            <a:spLocks noGrp="1"/>
          </p:cNvSpPr>
          <p:nvPr/>
        </p:nvSpPr>
        <p:spPr>
          <a:xfrm>
            <a:off x="6372225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Due-date ownership, evidence tracking, escalation and renewal visibility.</a:t>
            </a:r>
          </a:p>
        </p:txBody>
      </p:sp>
    </p:spTree>
    <p:extLst>
      <p:ext uri="{BB962C8B-B14F-4D97-AF65-F5344CB8AC3E}">
        <p14:creationId xmlns:p14="http://schemas.microsoft.com/office/powerpoint/2010/main" val="818374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43D69857-155A-4962-BDEE-12B6BF81312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AF4371-DA12-4570-BD05-368BB053F3D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44D684D-B81C-4133-81BB-52EBB5D17130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138445-E2FD-46AD-B3E5-F70D505CFB40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FACTORY COMPLIANCE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67054A-2D07-406E-A53D-44603DEA751F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28DE1B-DF13-480E-BFF3-A5BF19DE8A84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44FC8DA-96A9-4FCA-B9F7-45470D481D58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Factory and textile compliance support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56A84D-2122-4466-A420-26866B2242A8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A floor-to-file approach for factories, textile units and garment operations.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974C689-E0C5-42A1-BF4E-8D2B0B6CB03C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7048500" cy="3429000"/>
          </a:xfrm>
          <a:prstGeom prst="roundRect">
            <a:avLst>
              <a:gd name="adj" fmla="val 2222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50DD3B6-DF36-4502-B7E2-0BB58EED1014}"/>
              </a:ext>
            </a:extLst>
          </p:cNvPr>
          <p:cNvSpPr>
            <a:spLocks noGrp="1"/>
          </p:cNvSpPr>
          <p:nvPr/>
        </p:nvSpPr>
        <p:spPr>
          <a:xfrm>
            <a:off x="876300" y="301942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001A48D-2A36-428C-AF77-AD00D5C0C479}"/>
              </a:ext>
            </a:extLst>
          </p:cNvPr>
          <p:cNvSpPr>
            <a:spLocks noGrp="1"/>
          </p:cNvSpPr>
          <p:nvPr/>
        </p:nvSpPr>
        <p:spPr>
          <a:xfrm>
            <a:off x="1104900" y="2952750"/>
            <a:ext cx="59626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7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Licences, statutory registers and committee evidence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0A3AB36-F21C-4DF7-8F4A-F0AB23D8A50E}"/>
              </a:ext>
            </a:extLst>
          </p:cNvPr>
          <p:cNvSpPr>
            <a:spLocks noGrp="1"/>
          </p:cNvSpPr>
          <p:nvPr/>
        </p:nvSpPr>
        <p:spPr>
          <a:xfrm>
            <a:off x="876300" y="35337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B5F9E1E-DB1B-4F6D-AF00-77B1C4094D68}"/>
              </a:ext>
            </a:extLst>
          </p:cNvPr>
          <p:cNvSpPr>
            <a:spLocks noGrp="1"/>
          </p:cNvSpPr>
          <p:nvPr/>
        </p:nvSpPr>
        <p:spPr>
          <a:xfrm>
            <a:off x="1104900" y="3467100"/>
            <a:ext cx="59626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7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Health, safety, welfare and working-condition controls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FB3F7F8-634C-45A6-8B37-F6954A0C84CF}"/>
              </a:ext>
            </a:extLst>
          </p:cNvPr>
          <p:cNvSpPr>
            <a:spLocks noGrp="1"/>
          </p:cNvSpPr>
          <p:nvPr/>
        </p:nvSpPr>
        <p:spPr>
          <a:xfrm>
            <a:off x="876300" y="404812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97B834-1DFA-4105-965F-82E74AC354F2}"/>
              </a:ext>
            </a:extLst>
          </p:cNvPr>
          <p:cNvSpPr>
            <a:spLocks noGrp="1"/>
          </p:cNvSpPr>
          <p:nvPr/>
        </p:nvSpPr>
        <p:spPr>
          <a:xfrm>
            <a:off x="1104900" y="3981450"/>
            <a:ext cx="59626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7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Buyer-code and social-compliance preparation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ADDF249-258B-4AE7-BE51-2D65687817AA}"/>
              </a:ext>
            </a:extLst>
          </p:cNvPr>
          <p:cNvSpPr>
            <a:spLocks noGrp="1"/>
          </p:cNvSpPr>
          <p:nvPr/>
        </p:nvSpPr>
        <p:spPr>
          <a:xfrm>
            <a:off x="876300" y="45624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C403DEE-B4F0-453D-9E3D-4FD0312BCE45}"/>
              </a:ext>
            </a:extLst>
          </p:cNvPr>
          <p:cNvSpPr>
            <a:spLocks noGrp="1"/>
          </p:cNvSpPr>
          <p:nvPr/>
        </p:nvSpPr>
        <p:spPr>
          <a:xfrm>
            <a:off x="1104900" y="4495800"/>
            <a:ext cx="59626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7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Environmental, labour and documentation alignment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F424217-D666-4172-AD83-0A4C7FF3B2A2}"/>
              </a:ext>
            </a:extLst>
          </p:cNvPr>
          <p:cNvSpPr>
            <a:spLocks noGrp="1"/>
          </p:cNvSpPr>
          <p:nvPr/>
        </p:nvSpPr>
        <p:spPr>
          <a:xfrm>
            <a:off x="876300" y="507682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63E27C6-1853-42B6-84E2-D9D112F5837D}"/>
              </a:ext>
            </a:extLst>
          </p:cNvPr>
          <p:cNvSpPr>
            <a:spLocks noGrp="1"/>
          </p:cNvSpPr>
          <p:nvPr/>
        </p:nvSpPr>
        <p:spPr>
          <a:xfrm>
            <a:off x="1104900" y="5010150"/>
            <a:ext cx="59626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7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Internal checks before external assessment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6572A32-F332-4B3B-896B-CCA29E1315FC}"/>
              </a:ext>
            </a:extLst>
          </p:cNvPr>
          <p:cNvSpPr>
            <a:spLocks noGrp="1"/>
          </p:cNvSpPr>
          <p:nvPr/>
        </p:nvSpPr>
        <p:spPr>
          <a:xfrm>
            <a:off x="7905750" y="2571750"/>
            <a:ext cx="3733800" cy="3429000"/>
          </a:xfrm>
          <a:prstGeom prst="roundRect">
            <a:avLst>
              <a:gd name="adj" fmla="val 2222"/>
            </a:avLst>
          </a:prstGeom>
          <a:solidFill>
            <a:srgbClr val="1323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7ECC764-4570-40FF-8ED1-9F3F91C4AC88}"/>
              </a:ext>
            </a:extLst>
          </p:cNvPr>
          <p:cNvSpPr>
            <a:spLocks noGrp="1"/>
          </p:cNvSpPr>
          <p:nvPr/>
        </p:nvSpPr>
        <p:spPr>
          <a:xfrm>
            <a:off x="8191500" y="2952750"/>
            <a:ext cx="304800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95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Made operational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FA7D3F2-000C-4454-9551-E3455A820955}"/>
              </a:ext>
            </a:extLst>
          </p:cNvPr>
          <p:cNvSpPr>
            <a:spLocks noGrp="1"/>
          </p:cNvSpPr>
          <p:nvPr/>
        </p:nvSpPr>
        <p:spPr>
          <a:xfrm>
            <a:off x="8191500" y="3543300"/>
            <a:ext cx="2952750" cy="1619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65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Policies are translated into owners, records, routines, review points and evidence that teams can actually maintain.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8B908D7-3106-4DB9-9660-21A48E098C09}"/>
              </a:ext>
            </a:extLst>
          </p:cNvPr>
          <p:cNvSpPr>
            <a:spLocks noGrp="1"/>
          </p:cNvSpPr>
          <p:nvPr/>
        </p:nvSpPr>
        <p:spPr>
          <a:xfrm>
            <a:off x="8191500" y="5410200"/>
            <a:ext cx="295275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05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105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TEXTILE • GARMENT • FACTORY</a:t>
            </a:r>
          </a:p>
        </p:txBody>
      </p:sp>
    </p:spTree>
    <p:extLst>
      <p:ext uri="{BB962C8B-B14F-4D97-AF65-F5344CB8AC3E}">
        <p14:creationId xmlns:p14="http://schemas.microsoft.com/office/powerpoint/2010/main" val="16656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40"/>
                            </p:stCondLst>
                            <p:childTnLst>
                              <p:par>
                                <p:cTn id="4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20"/>
                            </p:stCondLst>
                            <p:childTnLst>
                              <p:par>
                                <p:cTn id="5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17FB8F8E-F5F7-498A-B3FB-6E3C5ACCB34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302D0E2-FE46-43FF-9D25-72E93BF24A4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FEB05C7-B03E-4FB3-B6E4-D35D12F8D63D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81A7CD-CC7A-4CA4-9C1C-25021C1891E7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RECRUITMENT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5910B25-5D98-4C22-984B-CD9F5F83F0B7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07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38B908-7999-4185-B9DC-7172D84BD057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83C225D-6375-4C29-B218-B8D30BCC8F80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Focused recruitment for faster, cleaner hiring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0ECAE3-5280-4AE5-A669-C213CDD19772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A structured workflow keeps requirements clear and helps reduce unqualified shortlisting.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D580F-28F8-4D99-BDC4-8577A61925EB}"/>
              </a:ext>
            </a:extLst>
          </p:cNvPr>
          <p:cNvSpPr>
            <a:spLocks noGrp="1"/>
          </p:cNvSpPr>
          <p:nvPr/>
        </p:nvSpPr>
        <p:spPr>
          <a:xfrm>
            <a:off x="571500" y="2571750"/>
            <a:ext cx="5524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DB8523-3ECA-4D89-B28D-FB6D12F4C474}"/>
              </a:ext>
            </a:extLst>
          </p:cNvPr>
          <p:cNvSpPr>
            <a:spLocks noGrp="1"/>
          </p:cNvSpPr>
          <p:nvPr/>
        </p:nvSpPr>
        <p:spPr>
          <a:xfrm>
            <a:off x="1257300" y="2571750"/>
            <a:ext cx="209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Requirement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41374D9-5C08-4355-A088-DC6AE59B4370}"/>
              </a:ext>
            </a:extLst>
          </p:cNvPr>
          <p:cNvSpPr>
            <a:spLocks noGrp="1"/>
          </p:cNvSpPr>
          <p:nvPr/>
        </p:nvSpPr>
        <p:spPr>
          <a:xfrm>
            <a:off x="3429000" y="2571750"/>
            <a:ext cx="8001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Role, count, experience, skills, timeline and employment type.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E85394B-3F29-4BB0-A597-88288D956812}"/>
              </a:ext>
            </a:extLst>
          </p:cNvPr>
          <p:cNvSpPr>
            <a:spLocks noGrp="1"/>
          </p:cNvSpPr>
          <p:nvPr/>
        </p:nvSpPr>
        <p:spPr>
          <a:xfrm>
            <a:off x="1257300" y="3124200"/>
            <a:ext cx="10172700" cy="9525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FF7CF55-E2C4-4A5E-BAF1-1AAA451F526E}"/>
              </a:ext>
            </a:extLst>
          </p:cNvPr>
          <p:cNvSpPr>
            <a:spLocks noGrp="1"/>
          </p:cNvSpPr>
          <p:nvPr/>
        </p:nvSpPr>
        <p:spPr>
          <a:xfrm>
            <a:off x="571500" y="3257550"/>
            <a:ext cx="5524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CB5872B-8C95-4D4D-A716-3DDAB6920464}"/>
              </a:ext>
            </a:extLst>
          </p:cNvPr>
          <p:cNvSpPr>
            <a:spLocks noGrp="1"/>
          </p:cNvSpPr>
          <p:nvPr/>
        </p:nvSpPr>
        <p:spPr>
          <a:xfrm>
            <a:off x="1257300" y="3257550"/>
            <a:ext cx="209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Sourcing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DB15821-9AB4-457A-92F4-1F4BC966F600}"/>
              </a:ext>
            </a:extLst>
          </p:cNvPr>
          <p:cNvSpPr>
            <a:spLocks noGrp="1"/>
          </p:cNvSpPr>
          <p:nvPr/>
        </p:nvSpPr>
        <p:spPr>
          <a:xfrm>
            <a:off x="3429000" y="3257550"/>
            <a:ext cx="8001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Focused channel selection and candidate discovery.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0571BB9-8630-443E-8535-A303A5A26A4E}"/>
              </a:ext>
            </a:extLst>
          </p:cNvPr>
          <p:cNvSpPr>
            <a:spLocks noGrp="1"/>
          </p:cNvSpPr>
          <p:nvPr/>
        </p:nvSpPr>
        <p:spPr>
          <a:xfrm>
            <a:off x="1257300" y="3810000"/>
            <a:ext cx="10172700" cy="9525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A0CE9C6-0CFD-4E93-AE94-C41D11DA5F8B}"/>
              </a:ext>
            </a:extLst>
          </p:cNvPr>
          <p:cNvSpPr>
            <a:spLocks noGrp="1"/>
          </p:cNvSpPr>
          <p:nvPr/>
        </p:nvSpPr>
        <p:spPr>
          <a:xfrm>
            <a:off x="571500" y="3943350"/>
            <a:ext cx="5524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0264BE4-CC48-4307-906E-8AC0733F8C76}"/>
              </a:ext>
            </a:extLst>
          </p:cNvPr>
          <p:cNvSpPr>
            <a:spLocks noGrp="1"/>
          </p:cNvSpPr>
          <p:nvPr/>
        </p:nvSpPr>
        <p:spPr>
          <a:xfrm>
            <a:off x="1257300" y="3943350"/>
            <a:ext cx="209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Screening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A1774B-4D79-405B-AA91-11B8A63F4DA2}"/>
              </a:ext>
            </a:extLst>
          </p:cNvPr>
          <p:cNvSpPr>
            <a:spLocks noGrp="1"/>
          </p:cNvSpPr>
          <p:nvPr/>
        </p:nvSpPr>
        <p:spPr>
          <a:xfrm>
            <a:off x="3429000" y="3943350"/>
            <a:ext cx="8001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Profile checks against role priorities and practical fit.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133668C-FB5C-4118-AED5-CB7B7EDC0667}"/>
              </a:ext>
            </a:extLst>
          </p:cNvPr>
          <p:cNvSpPr>
            <a:spLocks noGrp="1"/>
          </p:cNvSpPr>
          <p:nvPr/>
        </p:nvSpPr>
        <p:spPr>
          <a:xfrm>
            <a:off x="1257300" y="4495800"/>
            <a:ext cx="10172700" cy="9525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0CA3B9-1A51-42EF-9786-FBC161536FA7}"/>
              </a:ext>
            </a:extLst>
          </p:cNvPr>
          <p:cNvSpPr>
            <a:spLocks noGrp="1"/>
          </p:cNvSpPr>
          <p:nvPr/>
        </p:nvSpPr>
        <p:spPr>
          <a:xfrm>
            <a:off x="571500" y="4629150"/>
            <a:ext cx="5524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8DA80DA-B2E4-43D9-8835-C69C17B8B6C7}"/>
              </a:ext>
            </a:extLst>
          </p:cNvPr>
          <p:cNvSpPr>
            <a:spLocks noGrp="1"/>
          </p:cNvSpPr>
          <p:nvPr/>
        </p:nvSpPr>
        <p:spPr>
          <a:xfrm>
            <a:off x="1257300" y="4629150"/>
            <a:ext cx="209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Coordination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3155A1C-378C-47EA-AA69-4F3DAA5F6875}"/>
              </a:ext>
            </a:extLst>
          </p:cNvPr>
          <p:cNvSpPr>
            <a:spLocks noGrp="1"/>
          </p:cNvSpPr>
          <p:nvPr/>
        </p:nvSpPr>
        <p:spPr>
          <a:xfrm>
            <a:off x="3429000" y="4629150"/>
            <a:ext cx="8001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Shortlist, interview scheduling and feedback follow-through.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A7A249D-2E6B-424D-AC2D-4A260D513F61}"/>
              </a:ext>
            </a:extLst>
          </p:cNvPr>
          <p:cNvSpPr>
            <a:spLocks noGrp="1"/>
          </p:cNvSpPr>
          <p:nvPr/>
        </p:nvSpPr>
        <p:spPr>
          <a:xfrm>
            <a:off x="1257300" y="5181600"/>
            <a:ext cx="10172700" cy="9525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6439646-65B8-4CDB-B99D-5E05B7B39A28}"/>
              </a:ext>
            </a:extLst>
          </p:cNvPr>
          <p:cNvSpPr>
            <a:spLocks noGrp="1"/>
          </p:cNvSpPr>
          <p:nvPr/>
        </p:nvSpPr>
        <p:spPr>
          <a:xfrm>
            <a:off x="571500" y="5314950"/>
            <a:ext cx="5524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181385D-D987-4A59-9FF0-305FB32AD3B8}"/>
              </a:ext>
            </a:extLst>
          </p:cNvPr>
          <p:cNvSpPr>
            <a:spLocks noGrp="1"/>
          </p:cNvSpPr>
          <p:nvPr/>
        </p:nvSpPr>
        <p:spPr>
          <a:xfrm>
            <a:off x="1257300" y="5314950"/>
            <a:ext cx="209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65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Closure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5AF02DA-AB7F-40E1-B1FD-55602B9BFF8A}"/>
              </a:ext>
            </a:extLst>
          </p:cNvPr>
          <p:cNvSpPr>
            <a:spLocks noGrp="1"/>
          </p:cNvSpPr>
          <p:nvPr/>
        </p:nvSpPr>
        <p:spPr>
          <a:xfrm>
            <a:off x="3429000" y="5314950"/>
            <a:ext cx="80010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Selection support, joining coordination and pipeline visibility.</a:t>
            </a:r>
          </a:p>
        </p:txBody>
      </p:sp>
    </p:spTree>
    <p:extLst>
      <p:ext uri="{BB962C8B-B14F-4D97-AF65-F5344CB8AC3E}">
        <p14:creationId xmlns:p14="http://schemas.microsoft.com/office/powerpoint/2010/main" val="825678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80"/>
                            </p:stCondLst>
                            <p:childTnLst>
                              <p:par>
                                <p:cTn id="3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4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60"/>
                            </p:stCondLst>
                            <p:childTnLst>
                              <p:par>
                                <p:cTn id="4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40"/>
                            </p:stCondLst>
                            <p:childTnLst>
                              <p:par>
                                <p:cTn id="5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4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20"/>
                            </p:stCondLst>
                            <p:childTnLst>
                              <p:par>
                                <p:cTn id="6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42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4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42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1B57E988-6992-43F8-915B-6BA8E0CD63F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BD0425-2173-4E3D-B235-27AA61A2E31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3991AF4-CDEE-461B-BE86-C6ED38EE8F68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457647-0D48-4D29-BDF4-DED156A8C059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AUDIT &amp; CERTIFICATION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CD7AC9-CB30-4F9B-BCA7-98BC5B5AD587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08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4CEBD1-2C33-4034-92EB-1EF2CA25CDBA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CF2112-5871-426E-BD26-35A80C8A853A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Readiness support—without overstating the role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C05134-EF3C-4753-A6F5-9D4E77D14737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We help teams prepare, implement and close gaps. Independent auditors and certification bodies decide outcomes.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0BBF604-154F-4BDD-904B-68D8C6D0D0E0}"/>
              </a:ext>
            </a:extLst>
          </p:cNvPr>
          <p:cNvSpPr>
            <a:spLocks noGrp="1"/>
          </p:cNvSpPr>
          <p:nvPr/>
        </p:nvSpPr>
        <p:spPr>
          <a:xfrm>
            <a:off x="552450" y="2762250"/>
            <a:ext cx="2643188" cy="2667000"/>
          </a:xfrm>
          <a:prstGeom prst="roundRect">
            <a:avLst>
              <a:gd name="adj" fmla="val 2883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2DBAC15-2051-4D49-BE45-9473BBC0B265}"/>
              </a:ext>
            </a:extLst>
          </p:cNvPr>
          <p:cNvSpPr>
            <a:spLocks noGrp="1"/>
          </p:cNvSpPr>
          <p:nvPr/>
        </p:nvSpPr>
        <p:spPr>
          <a:xfrm>
            <a:off x="742950" y="29337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D477AB-E6FC-44E8-8379-42E9D2BA29CB}"/>
              </a:ext>
            </a:extLst>
          </p:cNvPr>
          <p:cNvSpPr>
            <a:spLocks noGrp="1"/>
          </p:cNvSpPr>
          <p:nvPr/>
        </p:nvSpPr>
        <p:spPr>
          <a:xfrm>
            <a:off x="742950" y="3219450"/>
            <a:ext cx="2262188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Understand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4DA0B3-22D0-4A2D-8248-4E8FD2D8A8BB}"/>
              </a:ext>
            </a:extLst>
          </p:cNvPr>
          <p:cNvSpPr>
            <a:spLocks noGrp="1"/>
          </p:cNvSpPr>
          <p:nvPr/>
        </p:nvSpPr>
        <p:spPr>
          <a:xfrm>
            <a:off x="742950" y="3695700"/>
            <a:ext cx="2262188" cy="1581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Confirm the applicable framework, site scope, deadline and present maturity.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9DEF013-E647-4203-BAAB-FA31BBC9B090}"/>
              </a:ext>
            </a:extLst>
          </p:cNvPr>
          <p:cNvSpPr>
            <a:spLocks noGrp="1"/>
          </p:cNvSpPr>
          <p:nvPr/>
        </p:nvSpPr>
        <p:spPr>
          <a:xfrm>
            <a:off x="3367088" y="2762250"/>
            <a:ext cx="2643188" cy="2667000"/>
          </a:xfrm>
          <a:prstGeom prst="roundRect">
            <a:avLst>
              <a:gd name="adj" fmla="val 2883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506EDD-AC6A-46A2-A0C3-9C01E3C69582}"/>
              </a:ext>
            </a:extLst>
          </p:cNvPr>
          <p:cNvSpPr>
            <a:spLocks noGrp="1"/>
          </p:cNvSpPr>
          <p:nvPr/>
        </p:nvSpPr>
        <p:spPr>
          <a:xfrm>
            <a:off x="3557588" y="29337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4574A6A-7627-458E-B63C-48C8152BB188}"/>
              </a:ext>
            </a:extLst>
          </p:cNvPr>
          <p:cNvSpPr>
            <a:spLocks noGrp="1"/>
          </p:cNvSpPr>
          <p:nvPr/>
        </p:nvSpPr>
        <p:spPr>
          <a:xfrm>
            <a:off x="3557588" y="3219450"/>
            <a:ext cx="2262188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Assess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F18DE4A-B17A-49CF-BAD9-1FFD6945A646}"/>
              </a:ext>
            </a:extLst>
          </p:cNvPr>
          <p:cNvSpPr>
            <a:spLocks noGrp="1"/>
          </p:cNvSpPr>
          <p:nvPr/>
        </p:nvSpPr>
        <p:spPr>
          <a:xfrm>
            <a:off x="3557588" y="3695700"/>
            <a:ext cx="2262188" cy="1581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Review policies, records, interviews, physical conditions and evidence gaps.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D67FB07-0C12-4598-AD14-98CFA3AF1D43}"/>
              </a:ext>
            </a:extLst>
          </p:cNvPr>
          <p:cNvSpPr>
            <a:spLocks noGrp="1"/>
          </p:cNvSpPr>
          <p:nvPr/>
        </p:nvSpPr>
        <p:spPr>
          <a:xfrm>
            <a:off x="6181725" y="2762250"/>
            <a:ext cx="2643188" cy="2667000"/>
          </a:xfrm>
          <a:prstGeom prst="roundRect">
            <a:avLst>
              <a:gd name="adj" fmla="val 2883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861C441-4FDC-4B77-BA84-A4AA3A91A023}"/>
              </a:ext>
            </a:extLst>
          </p:cNvPr>
          <p:cNvSpPr>
            <a:spLocks noGrp="1"/>
          </p:cNvSpPr>
          <p:nvPr/>
        </p:nvSpPr>
        <p:spPr>
          <a:xfrm>
            <a:off x="6372225" y="29337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393C598-3846-4FDA-9A4C-3D0D8C28B809}"/>
              </a:ext>
            </a:extLst>
          </p:cNvPr>
          <p:cNvSpPr>
            <a:spLocks noGrp="1"/>
          </p:cNvSpPr>
          <p:nvPr/>
        </p:nvSpPr>
        <p:spPr>
          <a:xfrm>
            <a:off x="6372225" y="3219450"/>
            <a:ext cx="2262188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Implement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7FF3823-E128-40B2-921E-1B6287B8A97B}"/>
              </a:ext>
            </a:extLst>
          </p:cNvPr>
          <p:cNvSpPr>
            <a:spLocks noGrp="1"/>
          </p:cNvSpPr>
          <p:nvPr/>
        </p:nvSpPr>
        <p:spPr>
          <a:xfrm>
            <a:off x="6372225" y="3695700"/>
            <a:ext cx="2262188" cy="1581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Assign actions, build records, train owners and verify completion.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A55D2FA-11B6-4154-AC9A-BFA254506CC0}"/>
              </a:ext>
            </a:extLst>
          </p:cNvPr>
          <p:cNvSpPr>
            <a:spLocks noGrp="1"/>
          </p:cNvSpPr>
          <p:nvPr/>
        </p:nvSpPr>
        <p:spPr>
          <a:xfrm>
            <a:off x="8996363" y="2762250"/>
            <a:ext cx="2643188" cy="2667000"/>
          </a:xfrm>
          <a:prstGeom prst="roundRect">
            <a:avLst>
              <a:gd name="adj" fmla="val 2883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C67753E-2A67-4169-B01B-FF9E7D914D52}"/>
              </a:ext>
            </a:extLst>
          </p:cNvPr>
          <p:cNvSpPr>
            <a:spLocks noGrp="1"/>
          </p:cNvSpPr>
          <p:nvPr/>
        </p:nvSpPr>
        <p:spPr>
          <a:xfrm>
            <a:off x="9186863" y="29337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B353E43-DB8B-4EAC-A691-CE17A46941BE}"/>
              </a:ext>
            </a:extLst>
          </p:cNvPr>
          <p:cNvSpPr>
            <a:spLocks noGrp="1"/>
          </p:cNvSpPr>
          <p:nvPr/>
        </p:nvSpPr>
        <p:spPr>
          <a:xfrm>
            <a:off x="9186863" y="3219450"/>
            <a:ext cx="2262188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Support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F6582C4-21EA-423A-84B7-BB6971826A2A}"/>
              </a:ext>
            </a:extLst>
          </p:cNvPr>
          <p:cNvSpPr>
            <a:spLocks noGrp="1"/>
          </p:cNvSpPr>
          <p:nvPr/>
        </p:nvSpPr>
        <p:spPr>
          <a:xfrm>
            <a:off x="9186863" y="3695700"/>
            <a:ext cx="2262188" cy="15811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Coordinate readiness, clarify evidence and follow corrective actions.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794617C-030E-432A-BF3C-E850DE87BFA1}"/>
              </a:ext>
            </a:extLst>
          </p:cNvPr>
          <p:cNvSpPr>
            <a:spLocks noGrp="1"/>
          </p:cNvSpPr>
          <p:nvPr/>
        </p:nvSpPr>
        <p:spPr>
          <a:xfrm>
            <a:off x="571500" y="5772150"/>
            <a:ext cx="1104900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No audit score, buyer approval or certification is promised.</a:t>
            </a:r>
          </a:p>
        </p:txBody>
      </p:sp>
    </p:spTree>
    <p:extLst>
      <p:ext uri="{BB962C8B-B14F-4D97-AF65-F5344CB8AC3E}">
        <p14:creationId xmlns:p14="http://schemas.microsoft.com/office/powerpoint/2010/main" val="117414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30"/>
                            </p:stCondLst>
                            <p:childTnLst>
                              <p:par>
                                <p:cTn id="41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960"/>
                            </p:stCondLst>
                            <p:childTnLst>
                              <p:par>
                                <p:cTn id="5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90"/>
                            </p:stCondLst>
                            <p:childTnLst>
                              <p:par>
                                <p:cTn id="67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42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A7A52622-308D-4756-9A79-4E2FFCCC6A9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FFCDE9D-47C9-436C-9B07-44474DD4EB1C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3F7A900-7241-40D2-B44F-A9570F7D1707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BBF874-CA06-4A1B-87F5-423E7E492608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TEXTILE STANDARDS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49679F-F77B-4BC2-B76D-1231795A3CEB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09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A7D8C8-284C-4A05-B148-A6CD9BB64FDE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7BF5DCB-8A7E-48BE-ABB2-6E3F7D699275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Textile content and sustainability standards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ADE8E82-5740-402E-BEA3-F2DF8ACBA3F0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Identification marks are shown only to name the programs for which readiness assistance may be scoped.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5E89F79-7238-4ED1-A8B1-70A02261B702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2657475" cy="3733800"/>
          </a:xfrm>
          <a:prstGeom prst="roundRect">
            <a:avLst>
              <a:gd name="adj" fmla="val 2867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762000" y="3639238"/>
            <a:ext cx="2238375" cy="127497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E62519D-7A20-4900-A096-96A8596405DD}"/>
              </a:ext>
            </a:extLst>
          </p:cNvPr>
          <p:cNvSpPr>
            <a:spLocks noGrp="1"/>
          </p:cNvSpPr>
          <p:nvPr/>
        </p:nvSpPr>
        <p:spPr>
          <a:xfrm>
            <a:off x="666750" y="59055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GRS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E01952C-8067-4EF3-BB1D-39FB15773CF4}"/>
              </a:ext>
            </a:extLst>
          </p:cNvPr>
          <p:cNvSpPr>
            <a:spLocks noGrp="1"/>
          </p:cNvSpPr>
          <p:nvPr/>
        </p:nvSpPr>
        <p:spPr>
          <a:xfrm>
            <a:off x="3362325" y="2571750"/>
            <a:ext cx="2657475" cy="3733800"/>
          </a:xfrm>
          <a:prstGeom prst="roundRect">
            <a:avLst>
              <a:gd name="adj" fmla="val 2867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3571875" y="3531652"/>
            <a:ext cx="2238375" cy="1490145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DE375C0-519D-449D-B31A-1363C49C47B3}"/>
              </a:ext>
            </a:extLst>
          </p:cNvPr>
          <p:cNvSpPr>
            <a:spLocks noGrp="1"/>
          </p:cNvSpPr>
          <p:nvPr/>
        </p:nvSpPr>
        <p:spPr>
          <a:xfrm>
            <a:off x="3476625" y="59055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GOTS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AEB3BD35-9015-4284-A64F-5A4E33FF54DE}"/>
              </a:ext>
            </a:extLst>
          </p:cNvPr>
          <p:cNvSpPr>
            <a:spLocks noGrp="1"/>
          </p:cNvSpPr>
          <p:nvPr/>
        </p:nvSpPr>
        <p:spPr>
          <a:xfrm>
            <a:off x="6172200" y="2571750"/>
            <a:ext cx="2657475" cy="3733800"/>
          </a:xfrm>
          <a:prstGeom prst="roundRect">
            <a:avLst>
              <a:gd name="adj" fmla="val 2867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6381750" y="3321481"/>
            <a:ext cx="2238375" cy="1910488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E2C01F1-842C-4E6C-A60E-7AE308AFFB08}"/>
              </a:ext>
            </a:extLst>
          </p:cNvPr>
          <p:cNvSpPr>
            <a:spLocks noGrp="1"/>
          </p:cNvSpPr>
          <p:nvPr/>
        </p:nvSpPr>
        <p:spPr>
          <a:xfrm>
            <a:off x="6286500" y="59055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OCS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7521908-251D-4072-B677-924E6978E8CC}"/>
              </a:ext>
            </a:extLst>
          </p:cNvPr>
          <p:cNvSpPr>
            <a:spLocks noGrp="1"/>
          </p:cNvSpPr>
          <p:nvPr/>
        </p:nvSpPr>
        <p:spPr>
          <a:xfrm>
            <a:off x="8982075" y="2571750"/>
            <a:ext cx="2657475" cy="3733800"/>
          </a:xfrm>
          <a:prstGeom prst="roundRect">
            <a:avLst>
              <a:gd name="adj" fmla="val 2867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/>
        </p:blipFill>
        <p:spPr>
          <a:xfrm>
            <a:off x="9191625" y="3554227"/>
            <a:ext cx="2238375" cy="1444995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74514B6-4C9B-4401-AE7B-C20603B12DCD}"/>
              </a:ext>
            </a:extLst>
          </p:cNvPr>
          <p:cNvSpPr>
            <a:spLocks noGrp="1"/>
          </p:cNvSpPr>
          <p:nvPr/>
        </p:nvSpPr>
        <p:spPr>
          <a:xfrm>
            <a:off x="9096375" y="59055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RCS</a:t>
            </a:r>
          </a:p>
        </p:txBody>
      </p:sp>
    </p:spTree>
    <p:extLst>
      <p:ext uri="{BB962C8B-B14F-4D97-AF65-F5344CB8AC3E}">
        <p14:creationId xmlns:p14="http://schemas.microsoft.com/office/powerpoint/2010/main" val="245780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2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accel="50000" decel="50000" fill="hold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80"/>
                            </p:stCondLst>
                            <p:childTnLst>
                              <p:par>
                                <p:cTn id="37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2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accel="50000" decel="50000" fill="hold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2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2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60"/>
                            </p:stCondLst>
                            <p:childTnLst>
                              <p:par>
                                <p:cTn id="46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385EA526-B0BB-4446-9D34-C32A646F0BF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63EC5A2-673A-4537-800E-7FC92E09621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35BDEDA-9BC4-49B3-B781-64A9DF262E42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027788-EA12-409A-8735-0207C894833B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SOCIAL &amp; BUYER PROGRAMS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6843D38-5022-484A-8877-92740964FECF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10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4F931FE-D90F-42B9-A290-62D4B42978AE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09C2D3-C8DB-4FF2-9A93-A9A2DD15F5E1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Social compliance and buyer-program readiness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C7371FC-2728-4D7D-8DC8-D2A2634B09DA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Support covers evidence, worker-facing systems, management controls and corrective-action follow-through.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A272C9E-C243-4D59-91DA-339FD14B5692}"/>
              </a:ext>
            </a:extLst>
          </p:cNvPr>
          <p:cNvSpPr>
            <a:spLocks noGrp="1"/>
          </p:cNvSpPr>
          <p:nvPr/>
        </p:nvSpPr>
        <p:spPr>
          <a:xfrm>
            <a:off x="552450" y="24574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300163" y="2609850"/>
            <a:ext cx="1162050" cy="11620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AD549D2-99EE-4961-8DB9-CDE4A090CF05}"/>
              </a:ext>
            </a:extLst>
          </p:cNvPr>
          <p:cNvSpPr>
            <a:spLocks noGrp="1"/>
          </p:cNvSpPr>
          <p:nvPr/>
        </p:nvSpPr>
        <p:spPr>
          <a:xfrm>
            <a:off x="666750" y="38481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Sedex / SMETA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F9C9F0A-ACFA-423E-996D-036E5E2B4240}"/>
              </a:ext>
            </a:extLst>
          </p:cNvPr>
          <p:cNvSpPr>
            <a:spLocks noGrp="1"/>
          </p:cNvSpPr>
          <p:nvPr/>
        </p:nvSpPr>
        <p:spPr>
          <a:xfrm>
            <a:off x="3362325" y="24574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4110038" y="2609850"/>
            <a:ext cx="1162050" cy="116205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707FE46-0BCC-4527-8FE9-559F143237E6}"/>
              </a:ext>
            </a:extLst>
          </p:cNvPr>
          <p:cNvSpPr>
            <a:spLocks noGrp="1"/>
          </p:cNvSpPr>
          <p:nvPr/>
        </p:nvSpPr>
        <p:spPr>
          <a:xfrm>
            <a:off x="3476625" y="38481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amfori BSCI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50387B2-D4C5-4665-A505-6E500138607C}"/>
              </a:ext>
            </a:extLst>
          </p:cNvPr>
          <p:cNvSpPr>
            <a:spLocks noGrp="1"/>
          </p:cNvSpPr>
          <p:nvPr/>
        </p:nvSpPr>
        <p:spPr>
          <a:xfrm>
            <a:off x="6172200" y="24574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7115042" y="2609850"/>
            <a:ext cx="771791" cy="116205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38E58597-64AA-4F09-A408-1353E274C186}"/>
              </a:ext>
            </a:extLst>
          </p:cNvPr>
          <p:cNvSpPr>
            <a:spLocks noGrp="1"/>
          </p:cNvSpPr>
          <p:nvPr/>
        </p:nvSpPr>
        <p:spPr>
          <a:xfrm>
            <a:off x="6286500" y="38481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SA8000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FA88AF2-EFF7-4F94-8ABB-C193A6EFDC70}"/>
              </a:ext>
            </a:extLst>
          </p:cNvPr>
          <p:cNvSpPr>
            <a:spLocks noGrp="1"/>
          </p:cNvSpPr>
          <p:nvPr/>
        </p:nvSpPr>
        <p:spPr>
          <a:xfrm>
            <a:off x="8982075" y="24574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7"/>
          <a:stretch/>
        </p:blipFill>
        <p:spPr>
          <a:xfrm>
            <a:off x="9711537" y="2609850"/>
            <a:ext cx="1198550" cy="116205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97928661-F8B4-4A86-BA9E-515EBA999FED}"/>
              </a:ext>
            </a:extLst>
          </p:cNvPr>
          <p:cNvSpPr>
            <a:spLocks noGrp="1"/>
          </p:cNvSpPr>
          <p:nvPr/>
        </p:nvSpPr>
        <p:spPr>
          <a:xfrm>
            <a:off x="9096375" y="38481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WRAP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2BCC9BE-3EE5-47FE-A070-5950E4ED2379}"/>
              </a:ext>
            </a:extLst>
          </p:cNvPr>
          <p:cNvSpPr>
            <a:spLocks noGrp="1"/>
          </p:cNvSpPr>
          <p:nvPr/>
        </p:nvSpPr>
        <p:spPr>
          <a:xfrm>
            <a:off x="552450" y="44005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8"/>
          <a:stretch/>
        </p:blipFill>
        <p:spPr>
          <a:xfrm>
            <a:off x="945859" y="4552950"/>
            <a:ext cx="1870657" cy="116205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4C23B0A6-EA23-4ACB-A332-0AA55E8D97E2}"/>
              </a:ext>
            </a:extLst>
          </p:cNvPr>
          <p:cNvSpPr>
            <a:spLocks noGrp="1"/>
          </p:cNvSpPr>
          <p:nvPr/>
        </p:nvSpPr>
        <p:spPr>
          <a:xfrm>
            <a:off x="666750" y="57912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SLCP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67D6A7-6EC9-4BD5-8756-0185AC85D8B3}"/>
              </a:ext>
            </a:extLst>
          </p:cNvPr>
          <p:cNvSpPr>
            <a:spLocks noGrp="1"/>
          </p:cNvSpPr>
          <p:nvPr/>
        </p:nvSpPr>
        <p:spPr>
          <a:xfrm>
            <a:off x="3362325" y="44005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/>
        </p:blipFill>
        <p:spPr>
          <a:xfrm>
            <a:off x="4112083" y="4552950"/>
            <a:ext cx="1157958" cy="116205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D5962E5B-2A9D-45CC-BEB1-D16F2F916878}"/>
              </a:ext>
            </a:extLst>
          </p:cNvPr>
          <p:cNvSpPr>
            <a:spLocks noGrp="1"/>
          </p:cNvSpPr>
          <p:nvPr/>
        </p:nvSpPr>
        <p:spPr>
          <a:xfrm>
            <a:off x="3476625" y="57912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SCAN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9BE0481-690B-4267-A501-475F7214F007}"/>
              </a:ext>
            </a:extLst>
          </p:cNvPr>
          <p:cNvSpPr>
            <a:spLocks noGrp="1"/>
          </p:cNvSpPr>
          <p:nvPr/>
        </p:nvSpPr>
        <p:spPr>
          <a:xfrm>
            <a:off x="6172200" y="44005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10"/>
          <a:stretch/>
        </p:blipFill>
        <p:spPr>
          <a:xfrm>
            <a:off x="6381750" y="4910533"/>
            <a:ext cx="2238375" cy="446883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6BBF9FCA-C855-4191-AD54-48FD0BD94C96}"/>
              </a:ext>
            </a:extLst>
          </p:cNvPr>
          <p:cNvSpPr>
            <a:spLocks noGrp="1"/>
          </p:cNvSpPr>
          <p:nvPr/>
        </p:nvSpPr>
        <p:spPr>
          <a:xfrm>
            <a:off x="6286500" y="57912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Inditex readiness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B0BDABDF-7265-4797-A5D5-CD7323DF9561}"/>
              </a:ext>
            </a:extLst>
          </p:cNvPr>
          <p:cNvSpPr>
            <a:spLocks noGrp="1"/>
          </p:cNvSpPr>
          <p:nvPr/>
        </p:nvSpPr>
        <p:spPr>
          <a:xfrm>
            <a:off x="8982075" y="4400550"/>
            <a:ext cx="2657475" cy="1790700"/>
          </a:xfrm>
          <a:prstGeom prst="roundRect">
            <a:avLst>
              <a:gd name="adj" fmla="val 4255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11"/>
          <a:stretch/>
        </p:blipFill>
        <p:spPr>
          <a:xfrm>
            <a:off x="9729788" y="4552950"/>
            <a:ext cx="1162050" cy="116205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B7695B1C-51B4-41C7-8A34-1AA12C981626}"/>
              </a:ext>
            </a:extLst>
          </p:cNvPr>
          <p:cNvSpPr>
            <a:spLocks noGrp="1"/>
          </p:cNvSpPr>
          <p:nvPr/>
        </p:nvSpPr>
        <p:spPr>
          <a:xfrm>
            <a:off x="9096375" y="5791200"/>
            <a:ext cx="242887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125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125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M&amp;S / buyer-specific</a:t>
            </a:r>
          </a:p>
        </p:txBody>
      </p:sp>
    </p:spTree>
    <p:extLst>
      <p:ext uri="{BB962C8B-B14F-4D97-AF65-F5344CB8AC3E}">
        <p14:creationId xmlns:p14="http://schemas.microsoft.com/office/powerpoint/2010/main" val="63668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2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accel="50000" decel="50000" fill="hold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accel="50000" decel="50000" fill="hold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2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accel="50000" decel="50000" fill="hold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2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30"/>
                            </p:stCondLst>
                            <p:childTnLst>
                              <p:par>
                                <p:cTn id="45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60"/>
                            </p:stCondLst>
                            <p:childTnLst>
                              <p:par>
                                <p:cTn id="58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2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2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accel="50000" decel="50000" fill="hold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2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2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accel="50000" decel="50000" fill="hold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2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2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40"/>
                            </p:stCondLst>
                            <p:childTnLst>
                              <p:par>
                                <p:cTn id="71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2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2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120"/>
                            </p:stCondLst>
                            <p:childTnLst>
                              <p:par>
                                <p:cTn id="76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4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42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accel="50000" decel="50000" fill="hold" grpId="0" nodeType="withEffect">
                                  <p:stCondLst>
                                    <p:cond delay="21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42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24" grpId="0" animBg="1"/>
      <p:bldP spid="27" grpId="0" animBg="1"/>
      <p:bldP spid="30" grpId="0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EE26068-B35D-4215-8FDD-9ECCE010265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A046AAA-11CB-4F63-A082-03D53027D6D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9B9BB39-AFAD-4B12-B751-5CCC6537B3CD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C2BBFF-9003-4043-8D91-4D3C3EB66A50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HIGG READINESS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AD7E9E-83B8-48F1-A564-9C4189093762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11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BC6D34-68D0-4877-8BB3-A3F0F95AE857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0F0857-740A-4171-854D-2EEEF2D089FB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Higg facility assessment readiness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15C2D1-FCD6-45C1-8F06-C00FFAC3F1A1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Organised data, accurate ownership and evidence quality help facilities prepare for FEM and FSLM activity.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9BCA600-208C-4D35-B4B2-27A15CF89D1F}"/>
              </a:ext>
            </a:extLst>
          </p:cNvPr>
          <p:cNvSpPr>
            <a:spLocks noGrp="1"/>
          </p:cNvSpPr>
          <p:nvPr/>
        </p:nvSpPr>
        <p:spPr>
          <a:xfrm>
            <a:off x="552450" y="2647950"/>
            <a:ext cx="4095750" cy="295275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674969" y="3162300"/>
            <a:ext cx="1850712" cy="1143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E8AE9DF-0472-4A4E-B351-F535A752143F}"/>
              </a:ext>
            </a:extLst>
          </p:cNvPr>
          <p:cNvSpPr>
            <a:spLocks noGrp="1"/>
          </p:cNvSpPr>
          <p:nvPr/>
        </p:nvSpPr>
        <p:spPr>
          <a:xfrm>
            <a:off x="857250" y="4667250"/>
            <a:ext cx="348615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500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Cascale tools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9095A22-3E66-444D-A9E3-3ADD247D080B}"/>
              </a:ext>
            </a:extLst>
          </p:cNvPr>
          <p:cNvSpPr>
            <a:spLocks noGrp="1"/>
          </p:cNvSpPr>
          <p:nvPr/>
        </p:nvSpPr>
        <p:spPr>
          <a:xfrm>
            <a:off x="5048250" y="2647950"/>
            <a:ext cx="6591300" cy="1381125"/>
          </a:xfrm>
          <a:prstGeom prst="roundRect">
            <a:avLst>
              <a:gd name="adj" fmla="val 5517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AC8992E-8124-4063-98E8-BE5F1C649F83}"/>
              </a:ext>
            </a:extLst>
          </p:cNvPr>
          <p:cNvSpPr>
            <a:spLocks noGrp="1"/>
          </p:cNvSpPr>
          <p:nvPr/>
        </p:nvSpPr>
        <p:spPr>
          <a:xfrm>
            <a:off x="5334000" y="2895600"/>
            <a:ext cx="161925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95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FEM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EF7B0D9-794E-412B-828B-60E4B708FDE3}"/>
              </a:ext>
            </a:extLst>
          </p:cNvPr>
          <p:cNvSpPr>
            <a:spLocks noGrp="1"/>
          </p:cNvSpPr>
          <p:nvPr/>
        </p:nvSpPr>
        <p:spPr>
          <a:xfrm>
            <a:off x="5334000" y="3352800"/>
            <a:ext cx="590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Environmental data, permits, energy, water, waste, chemicals and management systems.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3098701-1617-4FC7-9FDE-90EB2EE14F62}"/>
              </a:ext>
            </a:extLst>
          </p:cNvPr>
          <p:cNvSpPr>
            <a:spLocks noGrp="1"/>
          </p:cNvSpPr>
          <p:nvPr/>
        </p:nvSpPr>
        <p:spPr>
          <a:xfrm>
            <a:off x="5048250" y="4219575"/>
            <a:ext cx="6591300" cy="1381125"/>
          </a:xfrm>
          <a:prstGeom prst="roundRect">
            <a:avLst>
              <a:gd name="adj" fmla="val 5517"/>
            </a:avLst>
          </a:prstGeom>
          <a:solidFill>
            <a:srgbClr val="132342"/>
          </a:solidFill>
          <a:ln w="9525">
            <a:solidFill>
              <a:srgbClr val="29415F"/>
            </a:solidFill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5F50856-CD8C-487C-9849-CFE495CCC28D}"/>
              </a:ext>
            </a:extLst>
          </p:cNvPr>
          <p:cNvSpPr>
            <a:spLocks noGrp="1"/>
          </p:cNvSpPr>
          <p:nvPr/>
        </p:nvSpPr>
        <p:spPr>
          <a:xfrm>
            <a:off x="5334000" y="4467225"/>
            <a:ext cx="161925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95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95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FSLM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B5A3553-661D-418F-847A-1D325488228C}"/>
              </a:ext>
            </a:extLst>
          </p:cNvPr>
          <p:cNvSpPr>
            <a:spLocks noGrp="1"/>
          </p:cNvSpPr>
          <p:nvPr/>
        </p:nvSpPr>
        <p:spPr>
          <a:xfrm>
            <a:off x="5334000" y="4924425"/>
            <a:ext cx="5905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Social and labour systems, worker records, management practices and evidence readiness.</a:t>
            </a:r>
          </a:p>
        </p:txBody>
      </p:sp>
    </p:spTree>
    <p:extLst>
      <p:ext uri="{BB962C8B-B14F-4D97-AF65-F5344CB8AC3E}">
        <p14:creationId xmlns:p14="http://schemas.microsoft.com/office/powerpoint/2010/main" val="33033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80"/>
                            </p:stCondLst>
                            <p:childTnLst>
                              <p:par>
                                <p:cTn id="32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60"/>
                            </p:stCondLst>
                            <p:childTnLst>
                              <p:par>
                                <p:cTn id="4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40"/>
                            </p:stCondLst>
                            <p:childTnLst>
                              <p:par>
                                <p:cTn id="47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4" grpId="0" animBg="1"/>
      <p:bldP spid="15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17E3D9C9-E015-46B0-8260-14319C78D7A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22F7E67-6053-4E76-A858-3084F58090C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41A2E7D-176B-4902-A65A-3A6DCDB1AF4F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AEABD7-E114-480E-BD81-2E0022D795E3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ISO READINESS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69D3EC-2D1C-4E02-89DE-007DE271E709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12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23F3BF-1831-4068-9751-F94C19834A55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2A77B43-FB94-4187-9AD7-F0EA610B600D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ISO management-system readiness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C91CEE1-C2B0-4717-9D4F-5F66B6F8B727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System design, internal review and evidence discipline for the standards relevant to your organisation.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AEE0780-A45B-4683-95DB-13D6C77E442E}"/>
              </a:ext>
            </a:extLst>
          </p:cNvPr>
          <p:cNvSpPr>
            <a:spLocks noGrp="1"/>
          </p:cNvSpPr>
          <p:nvPr/>
        </p:nvSpPr>
        <p:spPr>
          <a:xfrm>
            <a:off x="552450" y="2647950"/>
            <a:ext cx="2476500" cy="289560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013590" y="3067050"/>
            <a:ext cx="1554221" cy="14287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6D29F1C-2DE2-4FA2-BDF6-672FA9B48548}"/>
              </a:ext>
            </a:extLst>
          </p:cNvPr>
          <p:cNvSpPr>
            <a:spLocks noGrp="1"/>
          </p:cNvSpPr>
          <p:nvPr/>
        </p:nvSpPr>
        <p:spPr>
          <a:xfrm>
            <a:off x="762000" y="4819650"/>
            <a:ext cx="20574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350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Readiness support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97690DE-CC46-4222-A646-188AF7EB879F}"/>
              </a:ext>
            </a:extLst>
          </p:cNvPr>
          <p:cNvSpPr>
            <a:spLocks noGrp="1"/>
          </p:cNvSpPr>
          <p:nvPr/>
        </p:nvSpPr>
        <p:spPr>
          <a:xfrm>
            <a:off x="3524250" y="27717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6131662-A1CC-4EE3-A597-EBD1E847313C}"/>
              </a:ext>
            </a:extLst>
          </p:cNvPr>
          <p:cNvSpPr>
            <a:spLocks noGrp="1"/>
          </p:cNvSpPr>
          <p:nvPr/>
        </p:nvSpPr>
        <p:spPr>
          <a:xfrm>
            <a:off x="3752850" y="270510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ISO 9001 • Quality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360669E-E826-467C-8674-2789CA9037C9}"/>
              </a:ext>
            </a:extLst>
          </p:cNvPr>
          <p:cNvSpPr>
            <a:spLocks noGrp="1"/>
          </p:cNvSpPr>
          <p:nvPr/>
        </p:nvSpPr>
        <p:spPr>
          <a:xfrm>
            <a:off x="3524250" y="317182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82886A9-58A6-42DC-990B-49453F6242E7}"/>
              </a:ext>
            </a:extLst>
          </p:cNvPr>
          <p:cNvSpPr>
            <a:spLocks noGrp="1"/>
          </p:cNvSpPr>
          <p:nvPr/>
        </p:nvSpPr>
        <p:spPr>
          <a:xfrm>
            <a:off x="3752850" y="310515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ISO 14001 • Environment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CA9E8D0-3DA8-4150-B139-E7D287B0D908}"/>
              </a:ext>
            </a:extLst>
          </p:cNvPr>
          <p:cNvSpPr>
            <a:spLocks noGrp="1"/>
          </p:cNvSpPr>
          <p:nvPr/>
        </p:nvSpPr>
        <p:spPr>
          <a:xfrm>
            <a:off x="3524250" y="35718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414B2A-F950-4D4D-983C-1586C1BCB2EC}"/>
              </a:ext>
            </a:extLst>
          </p:cNvPr>
          <p:cNvSpPr>
            <a:spLocks noGrp="1"/>
          </p:cNvSpPr>
          <p:nvPr/>
        </p:nvSpPr>
        <p:spPr>
          <a:xfrm>
            <a:off x="3752850" y="350520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ISO 45001 • OH&amp;S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9EF78F0-C758-4639-A40B-3D9F08F897B3}"/>
              </a:ext>
            </a:extLst>
          </p:cNvPr>
          <p:cNvSpPr>
            <a:spLocks noGrp="1"/>
          </p:cNvSpPr>
          <p:nvPr/>
        </p:nvSpPr>
        <p:spPr>
          <a:xfrm>
            <a:off x="3524250" y="397192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A7238AD-7582-4733-9148-4B9CA0008FD2}"/>
              </a:ext>
            </a:extLst>
          </p:cNvPr>
          <p:cNvSpPr>
            <a:spLocks noGrp="1"/>
          </p:cNvSpPr>
          <p:nvPr/>
        </p:nvSpPr>
        <p:spPr>
          <a:xfrm>
            <a:off x="3752850" y="390525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ISO 50001 • Energy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2BD03F6-BD08-4108-91B5-93429E0BCEA1}"/>
              </a:ext>
            </a:extLst>
          </p:cNvPr>
          <p:cNvSpPr>
            <a:spLocks noGrp="1"/>
          </p:cNvSpPr>
          <p:nvPr/>
        </p:nvSpPr>
        <p:spPr>
          <a:xfrm>
            <a:off x="3524250" y="43719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255E116-F0C4-4E29-8D9C-8BC5FF07809D}"/>
              </a:ext>
            </a:extLst>
          </p:cNvPr>
          <p:cNvSpPr>
            <a:spLocks noGrp="1"/>
          </p:cNvSpPr>
          <p:nvPr/>
        </p:nvSpPr>
        <p:spPr>
          <a:xfrm>
            <a:off x="3752850" y="430530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ISO 27001 • Information Security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8863460-2E61-4343-A075-CC0B32ED9D07}"/>
              </a:ext>
            </a:extLst>
          </p:cNvPr>
          <p:cNvSpPr>
            <a:spLocks noGrp="1"/>
          </p:cNvSpPr>
          <p:nvPr/>
        </p:nvSpPr>
        <p:spPr>
          <a:xfrm>
            <a:off x="3524250" y="477202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519DCC8-AC94-4F38-85EC-8C20638F10DC}"/>
              </a:ext>
            </a:extLst>
          </p:cNvPr>
          <p:cNvSpPr>
            <a:spLocks noGrp="1"/>
          </p:cNvSpPr>
          <p:nvPr/>
        </p:nvSpPr>
        <p:spPr>
          <a:xfrm>
            <a:off x="3752850" y="470535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ISO 22000 • Food Safety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34B2883-DAE9-4BAF-8528-96E0A6D564C0}"/>
              </a:ext>
            </a:extLst>
          </p:cNvPr>
          <p:cNvSpPr>
            <a:spLocks noGrp="1"/>
          </p:cNvSpPr>
          <p:nvPr/>
        </p:nvSpPr>
        <p:spPr>
          <a:xfrm>
            <a:off x="3524250" y="51720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8589B6C-C356-4D84-A5F3-1528B3187B3B}"/>
              </a:ext>
            </a:extLst>
          </p:cNvPr>
          <p:cNvSpPr>
            <a:spLocks noGrp="1"/>
          </p:cNvSpPr>
          <p:nvPr/>
        </p:nvSpPr>
        <p:spPr>
          <a:xfrm>
            <a:off x="3752850" y="5105400"/>
            <a:ext cx="7581900" cy="3619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425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ISO 22301 • Business Continuity</a:t>
            </a:r>
          </a:p>
        </p:txBody>
      </p:sp>
    </p:spTree>
    <p:extLst>
      <p:ext uri="{BB962C8B-B14F-4D97-AF65-F5344CB8AC3E}">
        <p14:creationId xmlns:p14="http://schemas.microsoft.com/office/powerpoint/2010/main" val="158654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80"/>
                            </p:stCondLst>
                            <p:childTnLst>
                              <p:par>
                                <p:cTn id="32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60"/>
                            </p:stCondLst>
                            <p:childTnLst>
                              <p:par>
                                <p:cTn id="4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2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40"/>
                            </p:stCondLst>
                            <p:childTnLst>
                              <p:par>
                                <p:cTn id="4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20"/>
                            </p:stCondLst>
                            <p:childTnLst>
                              <p:par>
                                <p:cTn id="4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2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180"/>
                            </p:stCondLst>
                            <p:childTnLst>
                              <p:par>
                                <p:cTn id="59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2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31ADAE6A-8171-4B63-975E-0A7F79E8E28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61E0EC9-410D-4A73-9254-59360B16445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43D3F81-C5F0-450A-AFAD-4B65A3FA510D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87FB3A-C541-46AB-81F2-3867F58F0031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ADDITIONAL FRAMEWORKS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2B6A2E-6CD9-49E3-B820-5C42EF10578A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13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E86336-77E5-4B2A-BCB8-6CA68AB30B1C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A532F62-E0FC-4658-B8B7-23CD88AFECAF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Food-safety and responsible-forestry readiness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C1E21BB-A96D-4048-820A-CDDE6041087F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Program-specific readiness can be combined with operational, HR and documentation support.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6AB3263-6C9F-46A9-B7E7-A579CCB1C4DC}"/>
              </a:ext>
            </a:extLst>
          </p:cNvPr>
          <p:cNvSpPr>
            <a:spLocks noGrp="1"/>
          </p:cNvSpPr>
          <p:nvPr/>
        </p:nvSpPr>
        <p:spPr>
          <a:xfrm>
            <a:off x="1714500" y="2724150"/>
            <a:ext cx="4000500" cy="295275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2095500" y="3538910"/>
            <a:ext cx="3238500" cy="63743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93B1673-4663-4924-929D-5EF817ED20B9}"/>
              </a:ext>
            </a:extLst>
          </p:cNvPr>
          <p:cNvSpPr>
            <a:spLocks noGrp="1"/>
          </p:cNvSpPr>
          <p:nvPr/>
        </p:nvSpPr>
        <p:spPr>
          <a:xfrm>
            <a:off x="2000250" y="5048250"/>
            <a:ext cx="3429000" cy="3048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350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FSSC 22000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793795D-DDD9-4425-9A64-89EE744149C8}"/>
              </a:ext>
            </a:extLst>
          </p:cNvPr>
          <p:cNvSpPr>
            <a:spLocks noGrp="1"/>
          </p:cNvSpPr>
          <p:nvPr/>
        </p:nvSpPr>
        <p:spPr>
          <a:xfrm>
            <a:off x="6477000" y="2724150"/>
            <a:ext cx="4000500" cy="2952750"/>
          </a:xfrm>
          <a:prstGeom prst="roundRect">
            <a:avLst>
              <a:gd name="adj" fmla="val 2581"/>
            </a:avLst>
          </a:prstGeom>
          <a:solidFill>
            <a:srgbClr val="FFFFFF"/>
          </a:solidFill>
          <a:ln w="9525">
            <a:solidFill>
              <a:srgbClr val="29415F"/>
            </a:solidFill>
          </a:ln>
        </p:spPr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7697751" y="3009900"/>
            <a:ext cx="1558998" cy="18669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1B6C79B-3802-4EA0-902A-9F8306DAD260}"/>
              </a:ext>
            </a:extLst>
          </p:cNvPr>
          <p:cNvSpPr>
            <a:spLocks noGrp="1"/>
          </p:cNvSpPr>
          <p:nvPr/>
        </p:nvSpPr>
        <p:spPr>
          <a:xfrm>
            <a:off x="6762750" y="5048250"/>
            <a:ext cx="3429000" cy="3048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350" b="1">
                <a:solidFill>
                  <a:srgbClr val="142039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142039"/>
                </a:solidFill>
                <a:latin typeface="Aptos"/>
                <a:ea typeface="Aptos"/>
                <a:cs typeface="Aptos"/>
              </a:rPr>
              <a:t>FSC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10098F-2E27-4B60-88F1-48C9A56CE1C1}"/>
              </a:ext>
            </a:extLst>
          </p:cNvPr>
          <p:cNvSpPr>
            <a:spLocks noGrp="1"/>
          </p:cNvSpPr>
          <p:nvPr/>
        </p:nvSpPr>
        <p:spPr>
          <a:xfrm>
            <a:off x="571500" y="6000750"/>
            <a:ext cx="110490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ctr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Trademark use and certification eligibility remain subject to each program owner's rules.</a:t>
            </a:r>
          </a:p>
        </p:txBody>
      </p:sp>
    </p:spTree>
    <p:extLst>
      <p:ext uri="{BB962C8B-B14F-4D97-AF65-F5344CB8AC3E}">
        <p14:creationId xmlns:p14="http://schemas.microsoft.com/office/powerpoint/2010/main" val="318040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2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80"/>
                            </p:stCondLst>
                            <p:childTnLst>
                              <p:par>
                                <p:cTn id="33" presetID="23" presetClass="entr" presetSubtype="16" accel="50000" decel="50000" fill="hold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2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860"/>
                            </p:stCondLst>
                            <p:childTnLst>
                              <p:par>
                                <p:cTn id="3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440"/>
                            </p:stCondLst>
                            <p:childTnLst>
                              <p:par>
                                <p:cTn id="4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2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1ECCC4A3-7BDF-46B4-B7BF-E10B2E02ABB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503EC4-F01B-48E6-8F30-A14AC5A3B5B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FA1BFE2-EB5E-47EB-A438-518BC64006C2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7D0580-B8D4-4A0B-92B9-DB3F0E88E85B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AUDIT READINESS &amp; CAPA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1376E1-1D47-45BB-A3E5-585018D5F0F8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14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57FC5A5-ED8F-43AD-B611-7D19E454187E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0256892-F478-40BE-853C-0EDFC362875D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From gap visibility to verified closure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EC157B1-4DD4-459A-88EC-288BE6A07B3D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Readiness improves when every finding has an owner, evidence and a sustainable control.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106144F-367E-40E4-A070-8E09A10F4390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FC52406-2AD0-4966-9843-F0177BAEB945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BDA8A48-9A0E-49EB-9190-828D7C8E889B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Gap assessment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9480EBC-2E67-4DAB-81CA-EFC44BB502E1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Review requirements against documents, records, interviews and floor conditions.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D1CA52C-DDAB-4DF4-8C26-0C637CD4785E}"/>
              </a:ext>
            </a:extLst>
          </p:cNvPr>
          <p:cNvSpPr>
            <a:spLocks noGrp="1"/>
          </p:cNvSpPr>
          <p:nvPr/>
        </p:nvSpPr>
        <p:spPr>
          <a:xfrm>
            <a:off x="6181725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0D3BD61-8CAC-4E37-80FE-F9477FF531B6}"/>
              </a:ext>
            </a:extLst>
          </p:cNvPr>
          <p:cNvSpPr>
            <a:spLocks noGrp="1"/>
          </p:cNvSpPr>
          <p:nvPr/>
        </p:nvSpPr>
        <p:spPr>
          <a:xfrm>
            <a:off x="6372225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41894CA-9C72-4023-9796-9995AF8EFA55}"/>
              </a:ext>
            </a:extLst>
          </p:cNvPr>
          <p:cNvSpPr>
            <a:spLocks noGrp="1"/>
          </p:cNvSpPr>
          <p:nvPr/>
        </p:nvSpPr>
        <p:spPr>
          <a:xfrm>
            <a:off x="6372225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Action ownership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B33F73F-8D0D-48B6-9CBA-FD1C786988AD}"/>
              </a:ext>
            </a:extLst>
          </p:cNvPr>
          <p:cNvSpPr>
            <a:spLocks noGrp="1"/>
          </p:cNvSpPr>
          <p:nvPr/>
        </p:nvSpPr>
        <p:spPr>
          <a:xfrm>
            <a:off x="6372225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Assign accountable owners, dates, priorities and evidence expectations.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BD739FC-6AB5-4F9E-9448-97FF62A75164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628E518-EAD0-4FA3-86EE-B7861C9BD6F9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839165D-4266-4D86-A7D8-D09D24EFBBA3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CAPA support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F9E7C54-6515-4919-B0A2-5E1898C44ABE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Correct the issue, address root cause and verify preventive controls.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7E6ACD9D-0EAF-457E-ACF2-324CC782945C}"/>
              </a:ext>
            </a:extLst>
          </p:cNvPr>
          <p:cNvSpPr>
            <a:spLocks noGrp="1"/>
          </p:cNvSpPr>
          <p:nvPr/>
        </p:nvSpPr>
        <p:spPr>
          <a:xfrm>
            <a:off x="6181725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1CB745E-3620-446E-880D-2AD9069F949A}"/>
              </a:ext>
            </a:extLst>
          </p:cNvPr>
          <p:cNvSpPr>
            <a:spLocks noGrp="1"/>
          </p:cNvSpPr>
          <p:nvPr/>
        </p:nvSpPr>
        <p:spPr>
          <a:xfrm>
            <a:off x="6372225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1E0C46B-CEF1-425D-BF31-AEE8A8352F06}"/>
              </a:ext>
            </a:extLst>
          </p:cNvPr>
          <p:cNvSpPr>
            <a:spLocks noGrp="1"/>
          </p:cNvSpPr>
          <p:nvPr/>
        </p:nvSpPr>
        <p:spPr>
          <a:xfrm>
            <a:off x="6372225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Mock readiness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9F01B2E-6161-40D5-AEEF-8C2A40FF6C7C}"/>
              </a:ext>
            </a:extLst>
          </p:cNvPr>
          <p:cNvSpPr>
            <a:spLocks noGrp="1"/>
          </p:cNvSpPr>
          <p:nvPr/>
        </p:nvSpPr>
        <p:spPr>
          <a:xfrm>
            <a:off x="6372225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Re-check evidence and operating practice before the external activity.</a:t>
            </a:r>
          </a:p>
        </p:txBody>
      </p:sp>
    </p:spTree>
    <p:extLst>
      <p:ext uri="{BB962C8B-B14F-4D97-AF65-F5344CB8AC3E}">
        <p14:creationId xmlns:p14="http://schemas.microsoft.com/office/powerpoint/2010/main" val="1024826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BC860538-D2D4-4A3C-ADD9-49A7BB40C6C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82A0D26-B72B-4359-BF69-42F62EDFFA1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FBD9731-9130-4A58-B3B0-BBC2A0C0BB46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19E4FE-86D6-48E1-BFFE-B1E740701ACC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TRAINING &amp; DEVELOPMENT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A61E4D6-4326-4986-84AD-7C31D860FD7F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15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C1D449-4CBD-4900-AE4A-FC291B90FAD4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277621-C9C7-462E-9D94-8C12132E3E59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Training that strengthens employee capability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040838D-BA64-4ACA-A83A-0C42638071D5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Programs can be delivered on-site, workshop-based or designed around a specific compliance gap.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CBBD1F4-B7C6-467D-A77D-FA8D292F9005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9272499-B2C8-479A-94A8-06AB6B7C0797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04AC76-C7B5-461F-814C-4DB6D4B2C6A9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Labour law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2A09700-9A6B-4A79-910F-C70BF1E08E81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Compliance ownership, practical registers and statutory responsibilities.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2CBA993-EDD2-4B20-9B42-DB58F2F0F477}"/>
              </a:ext>
            </a:extLst>
          </p:cNvPr>
          <p:cNvSpPr>
            <a:spLocks noGrp="1"/>
          </p:cNvSpPr>
          <p:nvPr/>
        </p:nvSpPr>
        <p:spPr>
          <a:xfrm>
            <a:off x="430530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0125379-4B99-4912-890D-AC2601F2F77D}"/>
              </a:ext>
            </a:extLst>
          </p:cNvPr>
          <p:cNvSpPr>
            <a:spLocks noGrp="1"/>
          </p:cNvSpPr>
          <p:nvPr/>
        </p:nvSpPr>
        <p:spPr>
          <a:xfrm>
            <a:off x="449580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B0918C0-5271-40C8-8DCF-5FDC5938FD93}"/>
              </a:ext>
            </a:extLst>
          </p:cNvPr>
          <p:cNvSpPr>
            <a:spLocks noGrp="1"/>
          </p:cNvSpPr>
          <p:nvPr/>
        </p:nvSpPr>
        <p:spPr>
          <a:xfrm>
            <a:off x="449580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Audit preparation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4F65DD5-D451-4F95-95AC-603070F680F4}"/>
              </a:ext>
            </a:extLst>
          </p:cNvPr>
          <p:cNvSpPr>
            <a:spLocks noGrp="1"/>
          </p:cNvSpPr>
          <p:nvPr/>
        </p:nvSpPr>
        <p:spPr>
          <a:xfrm>
            <a:off x="449580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Evidence, interviews, floor readiness and corrective-action discipline.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EA6CD5C-6F74-4B1C-BA7B-8456EA1D1C23}"/>
              </a:ext>
            </a:extLst>
          </p:cNvPr>
          <p:cNvSpPr>
            <a:spLocks noGrp="1"/>
          </p:cNvSpPr>
          <p:nvPr/>
        </p:nvSpPr>
        <p:spPr>
          <a:xfrm>
            <a:off x="8058150" y="2571750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11BD100-41B7-4896-ACFC-9C2B927D7447}"/>
              </a:ext>
            </a:extLst>
          </p:cNvPr>
          <p:cNvSpPr>
            <a:spLocks noGrp="1"/>
          </p:cNvSpPr>
          <p:nvPr/>
        </p:nvSpPr>
        <p:spPr>
          <a:xfrm>
            <a:off x="82486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847622F-D31F-4A38-AD27-5185F66BCC19}"/>
              </a:ext>
            </a:extLst>
          </p:cNvPr>
          <p:cNvSpPr>
            <a:spLocks noGrp="1"/>
          </p:cNvSpPr>
          <p:nvPr/>
        </p:nvSpPr>
        <p:spPr>
          <a:xfrm>
            <a:off x="8248650" y="3028950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Sedex / GOTS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14FDAA-D14F-496A-80E5-D487463C77CD}"/>
              </a:ext>
            </a:extLst>
          </p:cNvPr>
          <p:cNvSpPr>
            <a:spLocks noGrp="1"/>
          </p:cNvSpPr>
          <p:nvPr/>
        </p:nvSpPr>
        <p:spPr>
          <a:xfrm>
            <a:off x="8248650" y="3505200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Program awareness, readiness responsibilities and facility preparation.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3D65B98-217C-4917-8A77-05CFEFB342C5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2D4D726-F263-49FD-9B58-D729F505A247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2B7E953-8430-4D2A-B3CC-E2476D5523EA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Factory safety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F37D4A5-B5E9-497C-A622-03CA776D412F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Workplace hazards, controls, emergency readiness and safe behaviour.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BF57D122-F9DE-49B4-8EA5-D13DB1B46BB2}"/>
              </a:ext>
            </a:extLst>
          </p:cNvPr>
          <p:cNvSpPr>
            <a:spLocks noGrp="1"/>
          </p:cNvSpPr>
          <p:nvPr/>
        </p:nvSpPr>
        <p:spPr>
          <a:xfrm>
            <a:off x="430530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E5829EF-C729-451A-A2F9-F7BC492B98AA}"/>
              </a:ext>
            </a:extLst>
          </p:cNvPr>
          <p:cNvSpPr>
            <a:spLocks noGrp="1"/>
          </p:cNvSpPr>
          <p:nvPr/>
        </p:nvSpPr>
        <p:spPr>
          <a:xfrm>
            <a:off x="449580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05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59CC385-6E4D-4CC6-8A9F-B25F813C7E57}"/>
              </a:ext>
            </a:extLst>
          </p:cNvPr>
          <p:cNvSpPr>
            <a:spLocks noGrp="1"/>
          </p:cNvSpPr>
          <p:nvPr/>
        </p:nvSpPr>
        <p:spPr>
          <a:xfrm>
            <a:off x="449580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HR governance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5D7EAF8-5B07-4B48-BD48-798F65D4EF0A}"/>
              </a:ext>
            </a:extLst>
          </p:cNvPr>
          <p:cNvSpPr>
            <a:spLocks noGrp="1"/>
          </p:cNvSpPr>
          <p:nvPr/>
        </p:nvSpPr>
        <p:spPr>
          <a:xfrm>
            <a:off x="449580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Document controls, committees, policy implementation and employee files.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D7C9557E-BD16-4AF6-85C6-80F591E62D33}"/>
              </a:ext>
            </a:extLst>
          </p:cNvPr>
          <p:cNvSpPr>
            <a:spLocks noGrp="1"/>
          </p:cNvSpPr>
          <p:nvPr/>
        </p:nvSpPr>
        <p:spPr>
          <a:xfrm>
            <a:off x="8058150" y="4371975"/>
            <a:ext cx="3581400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475C10C-EE91-4F97-AEA0-815153CFAA81}"/>
              </a:ext>
            </a:extLst>
          </p:cNvPr>
          <p:cNvSpPr>
            <a:spLocks noGrp="1"/>
          </p:cNvSpPr>
          <p:nvPr/>
        </p:nvSpPr>
        <p:spPr>
          <a:xfrm>
            <a:off x="82486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BF221B5-F3F9-4FDC-BE3F-93F019C6D888}"/>
              </a:ext>
            </a:extLst>
          </p:cNvPr>
          <p:cNvSpPr>
            <a:spLocks noGrp="1"/>
          </p:cNvSpPr>
          <p:nvPr/>
        </p:nvSpPr>
        <p:spPr>
          <a:xfrm>
            <a:off x="8248650" y="4829175"/>
            <a:ext cx="32004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Custom programs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CFDDD47-093E-41CB-BE55-9DB5A9D7AB45}"/>
              </a:ext>
            </a:extLst>
          </p:cNvPr>
          <p:cNvSpPr>
            <a:spLocks noGrp="1"/>
          </p:cNvSpPr>
          <p:nvPr/>
        </p:nvSpPr>
        <p:spPr>
          <a:xfrm>
            <a:off x="8248650" y="5305425"/>
            <a:ext cx="3200400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Role-based training designed around the client's actual risk and requirement.</a:t>
            </a:r>
          </a:p>
        </p:txBody>
      </p:sp>
    </p:spTree>
    <p:extLst>
      <p:ext uri="{BB962C8B-B14F-4D97-AF65-F5344CB8AC3E}">
        <p14:creationId xmlns:p14="http://schemas.microsoft.com/office/powerpoint/2010/main" val="1718819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80"/>
                            </p:stCondLst>
                            <p:childTnLst>
                              <p:par>
                                <p:cTn id="3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60"/>
                            </p:stCondLst>
                            <p:childTnLst>
                              <p:par>
                                <p:cTn id="4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40"/>
                            </p:stCondLst>
                            <p:childTnLst>
                              <p:par>
                                <p:cTn id="5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2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20"/>
                            </p:stCondLst>
                            <p:childTnLst>
                              <p:par>
                                <p:cTn id="6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42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2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600"/>
                            </p:stCondLst>
                            <p:childTnLst>
                              <p:par>
                                <p:cTn id="7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42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42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650A11BF-ACB4-432C-A161-05623BC5855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DCCFD9-4ABD-4E30-B98C-C44AF3F7FA5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0B01134-BF77-4BF5-976D-33A98A6AD8F9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C26EFE-2D06-428F-B113-9D1179B3A09C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PERFORMANCE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B400979-4E8B-4D8A-B71F-2FE4FFAEB115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16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A7905B-D5BF-4959-BBDD-5774B2E077AA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2A708CB-299F-4FED-9DEC-718643424DCC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PMS that connects roles to measurable performance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1E5F9F4-AE77-498D-B6FB-C8FCF0C31188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Clear KRAs, useful KPIs and disciplined reviews make performance conversations more objective.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B3D3562-29F0-43FD-8DA4-D7819FB98C14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2953BA3-3962-4EBD-B904-94B821C0FBBA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B52373-3DD9-403F-B750-771E54F415B5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KRA design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FDD86C4-A3FB-47D1-826B-6E9480740ECA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Define the outcomes each role is accountable for delivering.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0C05688-F736-4A8F-8951-A324355008C6}"/>
              </a:ext>
            </a:extLst>
          </p:cNvPr>
          <p:cNvSpPr>
            <a:spLocks noGrp="1"/>
          </p:cNvSpPr>
          <p:nvPr/>
        </p:nvSpPr>
        <p:spPr>
          <a:xfrm>
            <a:off x="6181725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79055E4-BBD7-4937-9C72-1911EBD8F2E2}"/>
              </a:ext>
            </a:extLst>
          </p:cNvPr>
          <p:cNvSpPr>
            <a:spLocks noGrp="1"/>
          </p:cNvSpPr>
          <p:nvPr/>
        </p:nvSpPr>
        <p:spPr>
          <a:xfrm>
            <a:off x="6372225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6E887EE-1594-4058-8698-F37D7D75D3AF}"/>
              </a:ext>
            </a:extLst>
          </p:cNvPr>
          <p:cNvSpPr>
            <a:spLocks noGrp="1"/>
          </p:cNvSpPr>
          <p:nvPr/>
        </p:nvSpPr>
        <p:spPr>
          <a:xfrm>
            <a:off x="6372225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KPI measures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7170AB7-9BBA-48E0-80FE-EAA96778561E}"/>
              </a:ext>
            </a:extLst>
          </p:cNvPr>
          <p:cNvSpPr>
            <a:spLocks noGrp="1"/>
          </p:cNvSpPr>
          <p:nvPr/>
        </p:nvSpPr>
        <p:spPr>
          <a:xfrm>
            <a:off x="6372225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Choose practical, traceable measures—not activity counts without meaning.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A281E7E-DF42-4CE2-9A55-05D23EE53FF7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2FA4A9F-F891-410D-9903-61D2A214C9BB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F98A25B-47A7-4339-9FEF-872A809FF4AB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Review rhythm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9ED7D7E-13F9-4B3D-A305-3F063865037C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Set monthly, quarterly or annual checkpoints with evidence and feedback.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F8B63C3-E0C0-45FF-A108-2C9FE1E88303}"/>
              </a:ext>
            </a:extLst>
          </p:cNvPr>
          <p:cNvSpPr>
            <a:spLocks noGrp="1"/>
          </p:cNvSpPr>
          <p:nvPr/>
        </p:nvSpPr>
        <p:spPr>
          <a:xfrm>
            <a:off x="6181725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421117D-0914-4448-B420-8A77B4A245C5}"/>
              </a:ext>
            </a:extLst>
          </p:cNvPr>
          <p:cNvSpPr>
            <a:spLocks noGrp="1"/>
          </p:cNvSpPr>
          <p:nvPr/>
        </p:nvSpPr>
        <p:spPr>
          <a:xfrm>
            <a:off x="6372225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DBE665F-CF10-445F-9F22-9651CB6D8CC1}"/>
              </a:ext>
            </a:extLst>
          </p:cNvPr>
          <p:cNvSpPr>
            <a:spLocks noGrp="1"/>
          </p:cNvSpPr>
          <p:nvPr/>
        </p:nvSpPr>
        <p:spPr>
          <a:xfrm>
            <a:off x="6372225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Development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FC94FB5-76E3-4483-B730-C70A57D00F77}"/>
              </a:ext>
            </a:extLst>
          </p:cNvPr>
          <p:cNvSpPr>
            <a:spLocks noGrp="1"/>
          </p:cNvSpPr>
          <p:nvPr/>
        </p:nvSpPr>
        <p:spPr>
          <a:xfrm>
            <a:off x="6372225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Convert performance gaps into coaching, training and improvement actions.</a:t>
            </a:r>
          </a:p>
        </p:txBody>
      </p:sp>
    </p:spTree>
    <p:extLst>
      <p:ext uri="{BB962C8B-B14F-4D97-AF65-F5344CB8AC3E}">
        <p14:creationId xmlns:p14="http://schemas.microsoft.com/office/powerpoint/2010/main" val="1034543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5E4E4DFC-FA6C-410C-B341-5C7F4316464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F3A1C2D-F855-458B-80E8-B18D79BE254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4E7E83F-C237-43BB-A648-CB9F3712959E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84B19B-E6E7-4CCC-BDD0-9344CE8F06D9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5S &amp; KAIZEN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32DA34B-9A9E-416D-AAF0-77BA0A9E3EDC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17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BD2DC8-508B-46AB-8A29-A91C11AEAC40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5907714-2A41-4EAD-9E48-C7F51C1F6ADA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Operational improvement built into daily work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7D4DD85-52C7-4D38-9D05-F3B11156D144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Visual order, clear ownership and small improvements help make operations safer and more efficient.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DABA187-F631-4DBF-A96D-61E615AFCB8F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143500" cy="3429000"/>
          </a:xfrm>
          <a:prstGeom prst="roundRect">
            <a:avLst>
              <a:gd name="adj" fmla="val 2222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A86862-678F-412B-A29C-76152C83522A}"/>
              </a:ext>
            </a:extLst>
          </p:cNvPr>
          <p:cNvSpPr>
            <a:spLocks noGrp="1"/>
          </p:cNvSpPr>
          <p:nvPr/>
        </p:nvSpPr>
        <p:spPr>
          <a:xfrm>
            <a:off x="876300" y="2895600"/>
            <a:ext cx="43815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210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5S implementation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193FBAB-0ADB-4006-A576-5994A88025B7}"/>
              </a:ext>
            </a:extLst>
          </p:cNvPr>
          <p:cNvSpPr>
            <a:spLocks noGrp="1"/>
          </p:cNvSpPr>
          <p:nvPr/>
        </p:nvSpPr>
        <p:spPr>
          <a:xfrm>
            <a:off x="895350" y="36099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204C319-B0F7-4818-A726-1EA076957DB3}"/>
              </a:ext>
            </a:extLst>
          </p:cNvPr>
          <p:cNvSpPr>
            <a:spLocks noGrp="1"/>
          </p:cNvSpPr>
          <p:nvPr/>
        </p:nvSpPr>
        <p:spPr>
          <a:xfrm>
            <a:off x="1123950" y="3543300"/>
            <a:ext cx="40576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Sort and remove unnecessary items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4892F57-D14D-427B-A411-AB529BB4AB8A}"/>
              </a:ext>
            </a:extLst>
          </p:cNvPr>
          <p:cNvSpPr>
            <a:spLocks noGrp="1"/>
          </p:cNvSpPr>
          <p:nvPr/>
        </p:nvSpPr>
        <p:spPr>
          <a:xfrm>
            <a:off x="895350" y="41052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B5B7D9A-61A7-42D2-BD56-55DE64820C21}"/>
              </a:ext>
            </a:extLst>
          </p:cNvPr>
          <p:cNvSpPr>
            <a:spLocks noGrp="1"/>
          </p:cNvSpPr>
          <p:nvPr/>
        </p:nvSpPr>
        <p:spPr>
          <a:xfrm>
            <a:off x="1123950" y="4038600"/>
            <a:ext cx="40576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Set in order and make standards visible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020FC28-9903-4A8A-A530-672350FA6088}"/>
              </a:ext>
            </a:extLst>
          </p:cNvPr>
          <p:cNvSpPr>
            <a:spLocks noGrp="1"/>
          </p:cNvSpPr>
          <p:nvPr/>
        </p:nvSpPr>
        <p:spPr>
          <a:xfrm>
            <a:off x="895350" y="46005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8E20FE9-1522-4D88-A506-ACA13CC14055}"/>
              </a:ext>
            </a:extLst>
          </p:cNvPr>
          <p:cNvSpPr>
            <a:spLocks noGrp="1"/>
          </p:cNvSpPr>
          <p:nvPr/>
        </p:nvSpPr>
        <p:spPr>
          <a:xfrm>
            <a:off x="1123950" y="4533900"/>
            <a:ext cx="40576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Shine and establish cleaning ownership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6896444-9704-470D-BD67-FE5545D292EB}"/>
              </a:ext>
            </a:extLst>
          </p:cNvPr>
          <p:cNvSpPr>
            <a:spLocks noGrp="1"/>
          </p:cNvSpPr>
          <p:nvPr/>
        </p:nvSpPr>
        <p:spPr>
          <a:xfrm>
            <a:off x="895350" y="50958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ABEEE71-34BF-4A47-9861-EDA1BE56A38F}"/>
              </a:ext>
            </a:extLst>
          </p:cNvPr>
          <p:cNvSpPr>
            <a:spLocks noGrp="1"/>
          </p:cNvSpPr>
          <p:nvPr/>
        </p:nvSpPr>
        <p:spPr>
          <a:xfrm>
            <a:off x="1123950" y="5029200"/>
            <a:ext cx="405765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Standardise and sustain through review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4AE6FC6-0830-42DD-BCE3-027BB33FCC5A}"/>
              </a:ext>
            </a:extLst>
          </p:cNvPr>
          <p:cNvSpPr>
            <a:spLocks noGrp="1"/>
          </p:cNvSpPr>
          <p:nvPr/>
        </p:nvSpPr>
        <p:spPr>
          <a:xfrm>
            <a:off x="6000750" y="2571750"/>
            <a:ext cx="5638800" cy="3429000"/>
          </a:xfrm>
          <a:prstGeom prst="roundRect">
            <a:avLst>
              <a:gd name="adj" fmla="val 2222"/>
            </a:avLst>
          </a:prstGeom>
          <a:solidFill>
            <a:srgbClr val="1323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A1099A-A621-4BC9-AFE9-5A6A112C252A}"/>
              </a:ext>
            </a:extLst>
          </p:cNvPr>
          <p:cNvSpPr>
            <a:spLocks noGrp="1"/>
          </p:cNvSpPr>
          <p:nvPr/>
        </p:nvSpPr>
        <p:spPr>
          <a:xfrm>
            <a:off x="6343650" y="2895600"/>
            <a:ext cx="47625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210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Kaizen discipline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943D59A-5DF0-4820-8422-0BC08111BCA4}"/>
              </a:ext>
            </a:extLst>
          </p:cNvPr>
          <p:cNvSpPr>
            <a:spLocks noGrp="1"/>
          </p:cNvSpPr>
          <p:nvPr/>
        </p:nvSpPr>
        <p:spPr>
          <a:xfrm>
            <a:off x="6362700" y="36099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A882893-DE8C-42E9-8F0F-796BB88E0793}"/>
              </a:ext>
            </a:extLst>
          </p:cNvPr>
          <p:cNvSpPr>
            <a:spLocks noGrp="1"/>
          </p:cNvSpPr>
          <p:nvPr/>
        </p:nvSpPr>
        <p:spPr>
          <a:xfrm>
            <a:off x="6591300" y="3543300"/>
            <a:ext cx="45339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Identify practical bottlenecks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461F74C-4A3B-45AD-9CF3-7B608AC23F31}"/>
              </a:ext>
            </a:extLst>
          </p:cNvPr>
          <p:cNvSpPr>
            <a:spLocks noGrp="1"/>
          </p:cNvSpPr>
          <p:nvPr/>
        </p:nvSpPr>
        <p:spPr>
          <a:xfrm>
            <a:off x="6362700" y="41052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B929B5-CE23-44F9-B361-70CF38CED945}"/>
              </a:ext>
            </a:extLst>
          </p:cNvPr>
          <p:cNvSpPr>
            <a:spLocks noGrp="1"/>
          </p:cNvSpPr>
          <p:nvPr/>
        </p:nvSpPr>
        <p:spPr>
          <a:xfrm>
            <a:off x="6591300" y="4038600"/>
            <a:ext cx="45339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Test small, measurable improvements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8BFF085-5E8B-4570-AEBE-C5D01276B551}"/>
              </a:ext>
            </a:extLst>
          </p:cNvPr>
          <p:cNvSpPr>
            <a:spLocks noGrp="1"/>
          </p:cNvSpPr>
          <p:nvPr/>
        </p:nvSpPr>
        <p:spPr>
          <a:xfrm>
            <a:off x="6362700" y="46005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B49998B-5FED-4736-A29D-0A8DB2FE7E68}"/>
              </a:ext>
            </a:extLst>
          </p:cNvPr>
          <p:cNvSpPr>
            <a:spLocks noGrp="1"/>
          </p:cNvSpPr>
          <p:nvPr/>
        </p:nvSpPr>
        <p:spPr>
          <a:xfrm>
            <a:off x="6591300" y="4533900"/>
            <a:ext cx="45339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Document the improved method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086BEAD-1836-4A3D-A797-83FCC2890FCE}"/>
              </a:ext>
            </a:extLst>
          </p:cNvPr>
          <p:cNvSpPr>
            <a:spLocks noGrp="1"/>
          </p:cNvSpPr>
          <p:nvPr/>
        </p:nvSpPr>
        <p:spPr>
          <a:xfrm>
            <a:off x="6362700" y="5095875"/>
            <a:ext cx="95250" cy="95250"/>
          </a:xfrm>
          <a:prstGeom prst="ellipse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BE845EC-E39F-45A5-B187-5417B922CDC5}"/>
              </a:ext>
            </a:extLst>
          </p:cNvPr>
          <p:cNvSpPr>
            <a:spLocks noGrp="1"/>
          </p:cNvSpPr>
          <p:nvPr/>
        </p:nvSpPr>
        <p:spPr>
          <a:xfrm>
            <a:off x="6591300" y="5029200"/>
            <a:ext cx="45339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l">
              <a:defRPr sz="1500" b="0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500" b="0">
                <a:solidFill>
                  <a:srgbClr val="F8FAFC"/>
                </a:solidFill>
                <a:latin typeface="Aptos"/>
                <a:ea typeface="Aptos"/>
                <a:cs typeface="Aptos"/>
              </a:rPr>
              <a:t>Build follow-up into routine management</a:t>
            </a:r>
          </a:p>
        </p:txBody>
      </p:sp>
    </p:spTree>
    <p:extLst>
      <p:ext uri="{BB962C8B-B14F-4D97-AF65-F5344CB8AC3E}">
        <p14:creationId xmlns:p14="http://schemas.microsoft.com/office/powerpoint/2010/main" val="1769737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42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2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3" grpId="0" animBg="1"/>
      <p:bldP spid="25" grpId="0" animBg="1"/>
      <p:bldP spid="27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DF87ECEC-DB04-4A4A-BC75-47B4DB4F5A9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D9D8319-4340-4D6F-BF94-0D5E75D90B03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420DCC7-D025-47F7-BEF5-FF3D0EB5A6D7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1C5333-807C-47E7-BA9B-6E08FA0319B2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DOCUMENTATION &amp; CONTINUITY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160372-895E-4D23-82E8-347349167F9B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18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3E176B3-D266-47C8-8742-E30E6E0CC280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DC83D8-F402-44B9-8F26-0AF2F5B90F15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Systems that stay usable after the first audit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EF7C8B-5E24-4704-9CB5-FD7D712A3C56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Good documentation is current, owned, retrievable and connected to real operating practice.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32774DF-A611-4EAE-A623-3477F84D507F}"/>
              </a:ext>
            </a:extLst>
          </p:cNvPr>
          <p:cNvSpPr>
            <a:spLocks noGrp="1"/>
          </p:cNvSpPr>
          <p:nvPr/>
        </p:nvSpPr>
        <p:spPr>
          <a:xfrm>
            <a:off x="552450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52F69AE-C5A2-449F-934C-9267AE1A6FBC}"/>
              </a:ext>
            </a:extLst>
          </p:cNvPr>
          <p:cNvSpPr>
            <a:spLocks noGrp="1"/>
          </p:cNvSpPr>
          <p:nvPr/>
        </p:nvSpPr>
        <p:spPr>
          <a:xfrm>
            <a:off x="742950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CD2E1E-6EEF-405F-ACF2-182229635979}"/>
              </a:ext>
            </a:extLst>
          </p:cNvPr>
          <p:cNvSpPr>
            <a:spLocks noGrp="1"/>
          </p:cNvSpPr>
          <p:nvPr/>
        </p:nvSpPr>
        <p:spPr>
          <a:xfrm>
            <a:off x="742950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Employee files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2058B5-7F35-40C0-9FBA-6D72F2EF48DC}"/>
              </a:ext>
            </a:extLst>
          </p:cNvPr>
          <p:cNvSpPr>
            <a:spLocks noGrp="1"/>
          </p:cNvSpPr>
          <p:nvPr/>
        </p:nvSpPr>
        <p:spPr>
          <a:xfrm>
            <a:off x="742950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Chronological, complete and traceable employee documentation.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A253255-7D23-4640-9639-2FA8DD63F3BF}"/>
              </a:ext>
            </a:extLst>
          </p:cNvPr>
          <p:cNvSpPr>
            <a:spLocks noGrp="1"/>
          </p:cNvSpPr>
          <p:nvPr/>
        </p:nvSpPr>
        <p:spPr>
          <a:xfrm>
            <a:off x="6181725" y="2571750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706ED8-34DB-4169-B764-8B0347BBD89E}"/>
              </a:ext>
            </a:extLst>
          </p:cNvPr>
          <p:cNvSpPr>
            <a:spLocks noGrp="1"/>
          </p:cNvSpPr>
          <p:nvPr/>
        </p:nvSpPr>
        <p:spPr>
          <a:xfrm>
            <a:off x="6372225" y="2743200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B006546-8BD5-4815-8343-7767E2050D34}"/>
              </a:ext>
            </a:extLst>
          </p:cNvPr>
          <p:cNvSpPr>
            <a:spLocks noGrp="1"/>
          </p:cNvSpPr>
          <p:nvPr/>
        </p:nvSpPr>
        <p:spPr>
          <a:xfrm>
            <a:off x="6372225" y="3028950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Factory records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3339DC1-804C-4DAA-AB0E-0A638ACF27F9}"/>
              </a:ext>
            </a:extLst>
          </p:cNvPr>
          <p:cNvSpPr>
            <a:spLocks noGrp="1"/>
          </p:cNvSpPr>
          <p:nvPr/>
        </p:nvSpPr>
        <p:spPr>
          <a:xfrm>
            <a:off x="6372225" y="3505200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Registers, inspections, committees, licences and corrective evidence.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4569880-6C16-46B9-AF62-8C58A7B56FEE}"/>
              </a:ext>
            </a:extLst>
          </p:cNvPr>
          <p:cNvSpPr>
            <a:spLocks noGrp="1"/>
          </p:cNvSpPr>
          <p:nvPr/>
        </p:nvSpPr>
        <p:spPr>
          <a:xfrm>
            <a:off x="552450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5D33C4D-4396-4E3A-A17A-B2E3F7129E3A}"/>
              </a:ext>
            </a:extLst>
          </p:cNvPr>
          <p:cNvSpPr>
            <a:spLocks noGrp="1"/>
          </p:cNvSpPr>
          <p:nvPr/>
        </p:nvSpPr>
        <p:spPr>
          <a:xfrm>
            <a:off x="742950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CAC3454-A2EC-4CFF-84FA-77BD1270D649}"/>
              </a:ext>
            </a:extLst>
          </p:cNvPr>
          <p:cNvSpPr>
            <a:spLocks noGrp="1"/>
          </p:cNvSpPr>
          <p:nvPr/>
        </p:nvSpPr>
        <p:spPr>
          <a:xfrm>
            <a:off x="742950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Compliance calendar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A8C37A7-7E66-41CB-8540-EE725BE788B8}"/>
              </a:ext>
            </a:extLst>
          </p:cNvPr>
          <p:cNvSpPr>
            <a:spLocks noGrp="1"/>
          </p:cNvSpPr>
          <p:nvPr/>
        </p:nvSpPr>
        <p:spPr>
          <a:xfrm>
            <a:off x="742950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Renewals, filings, responsibilities, reminders and escalation.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FCBC76E9-C88D-4A75-936B-395DB1E95B45}"/>
              </a:ext>
            </a:extLst>
          </p:cNvPr>
          <p:cNvSpPr>
            <a:spLocks noGrp="1"/>
          </p:cNvSpPr>
          <p:nvPr/>
        </p:nvSpPr>
        <p:spPr>
          <a:xfrm>
            <a:off x="6181725" y="4371975"/>
            <a:ext cx="5457825" cy="1628775"/>
          </a:xfrm>
          <a:prstGeom prst="roundRect">
            <a:avLst>
              <a:gd name="adj" fmla="val 4678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4A62A5F-D23C-4425-A3F8-EE6A09B0AA6C}"/>
              </a:ext>
            </a:extLst>
          </p:cNvPr>
          <p:cNvSpPr>
            <a:spLocks noGrp="1"/>
          </p:cNvSpPr>
          <p:nvPr/>
        </p:nvSpPr>
        <p:spPr>
          <a:xfrm>
            <a:off x="6372225" y="4543425"/>
            <a:ext cx="4000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04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65104C2-5DB8-495D-9F9E-F7631F084161}"/>
              </a:ext>
            </a:extLst>
          </p:cNvPr>
          <p:cNvSpPr>
            <a:spLocks noGrp="1"/>
          </p:cNvSpPr>
          <p:nvPr/>
        </p:nvSpPr>
        <p:spPr>
          <a:xfrm>
            <a:off x="6372225" y="4829175"/>
            <a:ext cx="5076825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725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Ongoing reviews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5D7E118-E04C-4AD4-BBB3-1EB8A6A81397}"/>
              </a:ext>
            </a:extLst>
          </p:cNvPr>
          <p:cNvSpPr>
            <a:spLocks noGrp="1"/>
          </p:cNvSpPr>
          <p:nvPr/>
        </p:nvSpPr>
        <p:spPr>
          <a:xfrm>
            <a:off x="6372225" y="5305425"/>
            <a:ext cx="5076825" cy="542925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0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Periodic checks that reduce drift between policy and actual practice.</a:t>
            </a:r>
          </a:p>
        </p:txBody>
      </p:sp>
    </p:spTree>
    <p:extLst>
      <p:ext uri="{BB962C8B-B14F-4D97-AF65-F5344CB8AC3E}">
        <p14:creationId xmlns:p14="http://schemas.microsoft.com/office/powerpoint/2010/main" val="87383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2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60"/>
                            </p:stCondLst>
                            <p:childTnLst>
                              <p:par>
                                <p:cTn id="42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2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40"/>
                            </p:stCondLst>
                            <p:childTnLst>
                              <p:par>
                                <p:cTn id="49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2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2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20"/>
                            </p:stCondLst>
                            <p:childTnLst>
                              <p:par>
                                <p:cTn id="5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2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2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42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42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6C62487E-B823-4BE4-8F02-87B481BCD51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0B1C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4D733FA-277F-446B-97FF-205D8D3059C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14300" cy="6858000"/>
          </a:xfrm>
          <a:prstGeom prst="rect">
            <a:avLst/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438150" y="323850"/>
            <a:ext cx="609600" cy="609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5C35ADD-6651-4B63-9292-692277A336A5}"/>
              </a:ext>
            </a:extLst>
          </p:cNvPr>
          <p:cNvSpPr>
            <a:spLocks noGrp="1"/>
          </p:cNvSpPr>
          <p:nvPr/>
        </p:nvSpPr>
        <p:spPr>
          <a:xfrm>
            <a:off x="1181100" y="361950"/>
            <a:ext cx="409575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15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DWARKESH CONSULTANCY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137DFA-16FF-4C44-B04D-359EBED78E81}"/>
              </a:ext>
            </a:extLst>
          </p:cNvPr>
          <p:cNvSpPr>
            <a:spLocks noGrp="1"/>
          </p:cNvSpPr>
          <p:nvPr/>
        </p:nvSpPr>
        <p:spPr>
          <a:xfrm>
            <a:off x="1181100" y="666750"/>
            <a:ext cx="4095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9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9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TECHNOLOGY RELATIONSHIP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C7A5E67-BBEF-40D5-A4CE-3A719E13F643}"/>
              </a:ext>
            </a:extLst>
          </p:cNvPr>
          <p:cNvSpPr>
            <a:spLocks noGrp="1"/>
          </p:cNvSpPr>
          <p:nvPr/>
        </p:nvSpPr>
        <p:spPr>
          <a:xfrm>
            <a:off x="11287125" y="400050"/>
            <a:ext cx="51435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B8C5DB"/>
                </a:solidFill>
                <a:latin typeface="Aptos"/>
                <a:ea typeface="Aptos"/>
                <a:cs typeface="Aptos"/>
              </a:rPr>
              <a:t>19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5477D44-6B9A-4006-B52A-F78F3150CC81}"/>
              </a:ext>
            </a:extLst>
          </p:cNvPr>
          <p:cNvSpPr>
            <a:spLocks noGrp="1"/>
          </p:cNvSpPr>
          <p:nvPr/>
        </p:nvSpPr>
        <p:spPr>
          <a:xfrm>
            <a:off x="428625" y="1000125"/>
            <a:ext cx="11382375" cy="19050"/>
          </a:xfrm>
          <a:prstGeom prst="rect">
            <a:avLst/>
          </a:prstGeom>
          <a:solidFill>
            <a:srgbClr val="29415F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0FA4DBE-66E7-4A10-8275-76DFEFFBF5D0}"/>
              </a:ext>
            </a:extLst>
          </p:cNvPr>
          <p:cNvSpPr>
            <a:spLocks noGrp="1"/>
          </p:cNvSpPr>
          <p:nvPr/>
        </p:nvSpPr>
        <p:spPr>
          <a:xfrm>
            <a:off x="552450" y="1257300"/>
            <a:ext cx="11049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00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DC ERP is a separate product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787E218-DD8B-4C3D-9957-B588BC24D801}"/>
              </a:ext>
            </a:extLst>
          </p:cNvPr>
          <p:cNvSpPr>
            <a:spLocks noGrp="1"/>
          </p:cNvSpPr>
          <p:nvPr/>
        </p:nvSpPr>
        <p:spPr>
          <a:xfrm>
            <a:off x="571500" y="1952625"/>
            <a:ext cx="10858500" cy="4572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3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3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Technology is available when the organisation wants a connected operating platform beyond consultancy support.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ED958D8-A729-4E79-85A5-B3CE23AA89A3}"/>
              </a:ext>
            </a:extLst>
          </p:cNvPr>
          <p:cNvSpPr>
            <a:spLocks noGrp="1"/>
          </p:cNvSpPr>
          <p:nvPr/>
        </p:nvSpPr>
        <p:spPr>
          <a:xfrm>
            <a:off x="552450" y="2628900"/>
            <a:ext cx="11087100" cy="3105150"/>
          </a:xfrm>
          <a:prstGeom prst="roundRect">
            <a:avLst>
              <a:gd name="adj" fmla="val 2454"/>
            </a:avLst>
          </a:prstGeom>
          <a:solidFill>
            <a:srgbClr val="0D1830"/>
          </a:solidFill>
          <a:ln w="9525">
            <a:solidFill>
              <a:srgbClr val="29415F"/>
            </a:solidFill>
          </a:ln>
        </p:spPr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CFAE8B0-1167-4472-8407-3B2B7B841950}"/>
              </a:ext>
            </a:extLst>
          </p:cNvPr>
          <p:cNvSpPr>
            <a:spLocks noGrp="1"/>
          </p:cNvSpPr>
          <p:nvPr/>
        </p:nvSpPr>
        <p:spPr>
          <a:xfrm>
            <a:off x="914400" y="3028950"/>
            <a:ext cx="4381500" cy="857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4050" b="1">
                <a:solidFill>
                  <a:srgbClr val="4EC9FF"/>
                </a:solidFill>
                <a:latin typeface="Aptos Display"/>
                <a:ea typeface="Aptos Display"/>
                <a:cs typeface="Aptos Display"/>
              </a:defRPr>
            </a:pPr>
            <a:r>
              <a:rPr sz="4050" b="1">
                <a:solidFill>
                  <a:srgbClr val="4EC9FF"/>
                </a:solidFill>
                <a:latin typeface="Aptos Display"/>
                <a:ea typeface="Aptos Display"/>
                <a:cs typeface="Aptos Display"/>
              </a:rPr>
              <a:t>DC ERP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3EBBA3-1F5D-44AD-B1B1-9C420DFFF962}"/>
              </a:ext>
            </a:extLst>
          </p:cNvPr>
          <p:cNvSpPr>
            <a:spLocks noGrp="1"/>
          </p:cNvSpPr>
          <p:nvPr/>
        </p:nvSpPr>
        <p:spPr>
          <a:xfrm>
            <a:off x="933450" y="3886200"/>
            <a:ext cx="4762500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800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800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Powered by Dwarkesh Consultancy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826F87-4CA2-4600-B191-071BA8B0C7B1}"/>
              </a:ext>
            </a:extLst>
          </p:cNvPr>
          <p:cNvSpPr>
            <a:spLocks noGrp="1"/>
          </p:cNvSpPr>
          <p:nvPr/>
        </p:nvSpPr>
        <p:spPr>
          <a:xfrm>
            <a:off x="6191250" y="3086100"/>
            <a:ext cx="4762500" cy="1428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650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650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A separate HR, compliance and operations platform. It is not included inside this consultancy brochure; it can be explored independently when digital workflow is required.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D222EFD-1283-43EB-88A9-A77A29B38617}"/>
              </a:ext>
            </a:extLst>
          </p:cNvPr>
          <p:cNvSpPr>
            <a:spLocks noGrp="1"/>
          </p:cNvSpPr>
          <p:nvPr/>
        </p:nvSpPr>
        <p:spPr>
          <a:xfrm>
            <a:off x="6191250" y="4914900"/>
            <a:ext cx="476250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75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Explore separately: dwarkeshconsultancy.in/erp</a:t>
            </a:r>
          </a:p>
        </p:txBody>
      </p:sp>
    </p:spTree>
    <p:extLst>
      <p:ext uri="{BB962C8B-B14F-4D97-AF65-F5344CB8AC3E}">
        <p14:creationId xmlns:p14="http://schemas.microsoft.com/office/powerpoint/2010/main" val="465610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200"/>
    </mc:Choice>
    <mc:Fallback>
      <p:transition spd="med" advClick="0" advTm="7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accel="50000" decel="50000" fill="hold" grpId="0" nodeType="withEffect">
                                  <p:stCondLst>
                                    <p:cond delay="14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"/>
                            </p:stCondLst>
                            <p:childTnLst>
                              <p:par>
                                <p:cTn id="16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40"/>
                            </p:stCondLst>
                            <p:childTnLst>
                              <p:par>
                                <p:cTn id="20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20"/>
                            </p:stCondLst>
                            <p:childTnLst>
                              <p:par>
                                <p:cTn id="2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00"/>
                            </p:stCondLst>
                            <p:childTnLst>
                              <p:par>
                                <p:cTn id="2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2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80"/>
                            </p:stCondLst>
                            <p:childTnLst>
                              <p:par>
                                <p:cTn id="35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2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60"/>
                            </p:stCondLst>
                            <p:childTnLst>
                              <p:par>
                                <p:cTn id="39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2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rcRect t="12500" b="1250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6953C82-BCA6-496E-AA50-C0D49143242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20617">
              <a:alpha val="78824"/>
            </a:srgbClr>
          </a:solidFill>
          <a:ln w="0">
            <a:solidFill>
              <a:srgbClr val="000000">
                <a:alpha val="0"/>
              </a:srgbClr>
            </a:solidFill>
          </a:ln>
        </p:spPr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762000" y="685800"/>
            <a:ext cx="914400" cy="9144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EE4F0A0-C88A-4BAB-92B4-9111B5594886}"/>
              </a:ext>
            </a:extLst>
          </p:cNvPr>
          <p:cNvSpPr>
            <a:spLocks noGrp="1"/>
          </p:cNvSpPr>
          <p:nvPr/>
        </p:nvSpPr>
        <p:spPr>
          <a:xfrm>
            <a:off x="762000" y="2114550"/>
            <a:ext cx="9906000" cy="704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345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defRPr>
            </a:pPr>
            <a:r>
              <a:rPr sz="3450" b="1">
                <a:solidFill>
                  <a:srgbClr val="F8FAFC"/>
                </a:solidFill>
                <a:latin typeface="Aptos Display"/>
                <a:ea typeface="Aptos Display"/>
                <a:cs typeface="Aptos Display"/>
              </a:rPr>
              <a:t>Ready to discuss your requirement?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2F7515-3210-4059-91DB-C9B8369CA51F}"/>
              </a:ext>
            </a:extLst>
          </p:cNvPr>
          <p:cNvSpPr>
            <a:spLocks noGrp="1"/>
          </p:cNvSpPr>
          <p:nvPr/>
        </p:nvSpPr>
        <p:spPr>
          <a:xfrm>
            <a:off x="781050" y="3048000"/>
            <a:ext cx="9334500" cy="952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725" b="0">
                <a:solidFill>
                  <a:srgbClr val="B8C5DB"/>
                </a:solidFill>
                <a:latin typeface="Aptos"/>
                <a:ea typeface="Aptos"/>
                <a:cs typeface="Aptos"/>
              </a:defRPr>
            </a:pPr>
            <a:r>
              <a:rPr sz="1725" b="0">
                <a:solidFill>
                  <a:srgbClr val="B8C5DB"/>
                </a:solidFill>
                <a:latin typeface="Aptos"/>
                <a:ea typeface="Aptos"/>
                <a:cs typeface="Aptos"/>
              </a:rPr>
              <a:t>Send the framework, deadline, site context and current gaps. We usually respond within 24 hours; in exceptional cases, please allow up to 48 hours.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8BD17F7-5795-4855-871C-A054B3E7F349}"/>
              </a:ext>
            </a:extLst>
          </p:cNvPr>
          <p:cNvSpPr>
            <a:spLocks noGrp="1"/>
          </p:cNvSpPr>
          <p:nvPr/>
        </p:nvSpPr>
        <p:spPr>
          <a:xfrm>
            <a:off x="762000" y="4514850"/>
            <a:ext cx="4953000" cy="685800"/>
          </a:xfrm>
          <a:prstGeom prst="roundRect">
            <a:avLst>
              <a:gd name="adj" fmla="val 11111"/>
            </a:avLst>
          </a:prstGeom>
          <a:solidFill>
            <a:srgbClr val="F5B942"/>
          </a:solidFill>
          <a:ln w="0">
            <a:solidFill>
              <a:srgbClr val="000000">
                <a:alpha val="0"/>
              </a:srgbClr>
            </a:solidFill>
          </a:ln>
        </p:spPr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19519C5C-F142-4992-9231-637AD884382C}"/>
              </a:ext>
            </a:extLst>
          </p:cNvPr>
          <p:cNvSpPr>
            <a:spLocks noGrp="1"/>
          </p:cNvSpPr>
          <p:nvPr/>
        </p:nvSpPr>
        <p:spPr>
          <a:xfrm>
            <a:off x="990600" y="4686300"/>
            <a:ext cx="449580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ctr"/>
          <a:lstStyle/>
          <a:p>
            <a:pPr algn="ctr">
              <a:defRPr sz="1425" b="1">
                <a:solidFill>
                  <a:srgbClr val="111827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111827"/>
                </a:solidFill>
                <a:latin typeface="Aptos"/>
                <a:ea typeface="Aptos"/>
                <a:cs typeface="Aptos"/>
              </a:rPr>
              <a:t>CLICK TO SEND YOUR REQUIREMENT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00178AC-173F-4237-811D-A6A7167FCBFD}"/>
              </a:ext>
            </a:extLst>
          </p:cNvPr>
          <p:cNvSpPr>
            <a:spLocks noGrp="1"/>
          </p:cNvSpPr>
          <p:nvPr/>
        </p:nvSpPr>
        <p:spPr>
          <a:xfrm>
            <a:off x="781050" y="5467350"/>
            <a:ext cx="5905500" cy="2857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l">
              <a:defRPr sz="1275" b="1">
                <a:solidFill>
                  <a:srgbClr val="F8FAFC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F8FAFC"/>
                </a:solidFill>
                <a:latin typeface="Aptos"/>
                <a:ea typeface="Aptos"/>
                <a:cs typeface="Aptos"/>
              </a:rPr>
              <a:t>https://dwarkeshconsultancy.in/enquire-now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3C1B461-E6CB-4A59-974D-3C3A1695FA99}"/>
              </a:ext>
            </a:extLst>
          </p:cNvPr>
          <p:cNvSpPr>
            <a:spLocks noGrp="1"/>
          </p:cNvSpPr>
          <p:nvPr/>
        </p:nvSpPr>
        <p:spPr>
          <a:xfrm>
            <a:off x="8629650" y="5524500"/>
            <a:ext cx="266700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</a:ln>
        </p:spPr>
        <p:txBody>
          <a:bodyPr lIns="0" tIns="0" rIns="0" bIns="0" anchor="t"/>
          <a:lstStyle/>
          <a:p>
            <a:pPr algn="r">
              <a:defRPr sz="1200" b="1">
                <a:solidFill>
                  <a:srgbClr val="F5B942"/>
                </a:solidFill>
                <a:latin typeface="Aptos"/>
                <a:ea typeface="Aptos"/>
                <a:cs typeface="Aptos"/>
              </a:defRPr>
            </a:pPr>
            <a:r>
              <a:rPr sz="1200" b="1">
                <a:solidFill>
                  <a:srgbClr val="F5B942"/>
                </a:solidFill>
                <a:latin typeface="Aptos"/>
                <a:ea typeface="Aptos"/>
                <a:cs typeface="Aptos"/>
              </a:rPr>
              <a:t>India-wide support</a:t>
            </a:r>
          </a:p>
        </p:txBody>
      </p:sp>
    </p:spTree>
    <p:extLst>
      <p:ext uri="{BB962C8B-B14F-4D97-AF65-F5344CB8AC3E}">
        <p14:creationId xmlns:p14="http://schemas.microsoft.com/office/powerpoint/2010/main" val="54838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500"/>
    </mc:Choice>
    <mc:Fallback>
      <p:transition spd="med" advClick="0" advTm="8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accel="50000" decel="50000" fill="hold" nodeType="withEffect">
                                  <p:stCondLst>
                                    <p:cond delay="28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30"/>
                            </p:stCondLst>
                            <p:childTnLst>
                              <p:par>
                                <p:cTn id="10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40"/>
                            </p:stCondLst>
                            <p:childTnLst>
                              <p:par>
                                <p:cTn id="14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2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20"/>
                            </p:stCondLst>
                            <p:childTnLst>
                              <p:par>
                                <p:cTn id="18" presetID="10" presetClass="entr" presetSubtype="0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2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00"/>
                            </p:stCondLst>
                            <p:childTnLst>
                              <p:par>
                                <p:cTn id="22" presetID="22" presetClass="entr" presetSubtype="4" accel="50000" decel="50000" fill="hold" grpId="0" nodeType="afterEffect">
                                  <p:stCondLst>
                                    <p:cond delay="16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42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accel="50000" decel="50000" fill="hold" grpId="0" nodeType="withEffect">
                                  <p:stCondLst>
                                    <p:cond delay="7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2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1913</Words>
  <Application>Microsoft Office PowerPoint</Application>
  <DocSecurity>0</DocSecurity>
  <PresentationFormat>Widescreen</PresentationFormat>
  <Paragraphs>358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Calibri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Madhav Vayeda</cp:lastModifiedBy>
  <cp:revision>1</cp:revision>
  <dcterms:created xsi:type="dcterms:W3CDTF">2026-08-11T12:00:56Z</dcterms:created>
  <dcterms:modified xsi:type="dcterms:W3CDTF">2026-08-11T12:03:34Z</dcterms:modified>
</cp:coreProperties>
</file>