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https://textileexchange.org/</a:t>
            </a:r>
          </a:p>
          <a:p>
            <a:r>
              <a:t>- https://global-standard.org/</a:t>
            </a:r>
          </a:p>
          <a:p>
            <a:r>
              <a:t>- https://www.control-union.fr/wp-content/uploads/2022/08/GRS_Black.png</a:t>
            </a:r>
          </a:p>
          <a:p>
            <a:r>
              <a:t>- https://cnrcevre.com.tr/wp-content/uploads/2023/04/1-2-1024x874.png</a:t>
            </a:r>
          </a:p>
          <a:p>
            <a:r>
              <a:t>- https://image.pngaaa.com/288/1499288-middle.png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https://www.sedex.com/</a:t>
            </a:r>
          </a:p>
          <a:p>
            <a:r>
              <a:t>- https://www.amfori.org/</a:t>
            </a:r>
          </a:p>
          <a:p>
            <a:r>
              <a:t>- https://sa-intl.org/programs/sa8000/</a:t>
            </a:r>
          </a:p>
          <a:p>
            <a:r>
              <a:t>- https://wrapcompliance.org/</a:t>
            </a:r>
          </a:p>
          <a:p>
            <a:r>
              <a:t>- https://slconvergence.org/</a:t>
            </a:r>
          </a:p>
          <a:p>
            <a:r>
              <a:t>- https://www.omegacompliance.com/scan-supplychainsecurity/</a:t>
            </a:r>
          </a:p>
          <a:p>
            <a:r>
              <a:t>- https://www.inditex.com/</a:t>
            </a:r>
          </a:p>
          <a:p>
            <a:r>
              <a:t>- https://www.marksandspencer.com/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https://cascale.org/tools-programs/higg-index-tools/</a:t>
            </a:r>
          </a:p>
          <a:p>
            <a:r>
              <a:t>- https://howtohigg.cascale.org/verification/fem-verification-program/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https://www.iso.org/standards.html</a:t>
            </a:r>
          </a:p>
          <a:p>
            <a:r>
              <a:t>- https://upload.wikimedia.org/wikipedia/commons/thumb/f/f7/ISO_english_logo_icon.svg/3840px-ISO_english_logo_icon.svg.png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https://www.fssc.com/</a:t>
            </a:r>
          </a:p>
          <a:p>
            <a:r>
              <a:t>- https://fsc.org/en/use-our-logo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https://dwarkeshconsultancy.in/erp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https://dwarkeshconsultancy.in/enquire-now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bin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warkeshconsultancy.in/enquire-now" TargetMode="External"/><Relationship Id="rId4" Type="http://schemas.openxmlformats.org/officeDocument/2006/relationships/image" Target="../media/image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3F59C7-5C71-440F-94CC-3A83323EE18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3922"/>
            </a:srgbClr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23900" y="609600"/>
            <a:ext cx="971550" cy="9715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866BF09-BF03-4E6C-8468-C8792BE584B6}"/>
              </a:ext>
            </a:extLst>
          </p:cNvPr>
          <p:cNvSpPr>
            <a:spLocks noGrp="1"/>
          </p:cNvSpPr>
          <p:nvPr/>
        </p:nvSpPr>
        <p:spPr>
          <a:xfrm>
            <a:off x="1905000" y="704850"/>
            <a:ext cx="6477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6B29EB-8B9A-4460-855F-286B997583F7}"/>
              </a:ext>
            </a:extLst>
          </p:cNvPr>
          <p:cNvSpPr>
            <a:spLocks noGrp="1"/>
          </p:cNvSpPr>
          <p:nvPr/>
        </p:nvSpPr>
        <p:spPr>
          <a:xfrm>
            <a:off x="1905000" y="1143000"/>
            <a:ext cx="74295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India-wide HR, compliance, audit-readiness, recruitment and operational support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1B669D-7061-41ED-B37A-9F25EA9F2929}"/>
              </a:ext>
            </a:extLst>
          </p:cNvPr>
          <p:cNvSpPr>
            <a:spLocks noGrp="1"/>
          </p:cNvSpPr>
          <p:nvPr/>
        </p:nvSpPr>
        <p:spPr>
          <a:xfrm>
            <a:off x="723900" y="2286000"/>
            <a:ext cx="9334500" cy="1619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40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Compliance made easier.</a:t>
            </a:r>
          </a:p>
          <a:p>
            <a:pPr algn="l">
              <a:defRPr sz="40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Operations made stronger.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B119ED-9ECF-4E58-BCF3-BFDEA270AB3A}"/>
              </a:ext>
            </a:extLst>
          </p:cNvPr>
          <p:cNvSpPr>
            <a:spLocks noGrp="1"/>
          </p:cNvSpPr>
          <p:nvPr/>
        </p:nvSpPr>
        <p:spPr>
          <a:xfrm>
            <a:off x="762000" y="4210050"/>
            <a:ext cx="8382000" cy="628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 complete view of our consultancy services, delivery capabilities and technology relationship.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C74EF4D-C89C-4E6D-B647-838A96C613C4}"/>
              </a:ext>
            </a:extLst>
          </p:cNvPr>
          <p:cNvSpPr>
            <a:spLocks noGrp="1"/>
          </p:cNvSpPr>
          <p:nvPr/>
        </p:nvSpPr>
        <p:spPr>
          <a:xfrm>
            <a:off x="742950" y="5257800"/>
            <a:ext cx="3714750" cy="514350"/>
          </a:xfrm>
          <a:prstGeom prst="roundRect">
            <a:avLst>
              <a:gd name="adj" fmla="val 14815"/>
            </a:avLst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DA7BD4-AC92-4242-A526-917532F3ED48}"/>
              </a:ext>
            </a:extLst>
          </p:cNvPr>
          <p:cNvSpPr>
            <a:spLocks noGrp="1"/>
          </p:cNvSpPr>
          <p:nvPr/>
        </p:nvSpPr>
        <p:spPr>
          <a:xfrm>
            <a:off x="933450" y="5381625"/>
            <a:ext cx="3333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20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LIGHT EDITION  •  2026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C90301-5114-4422-98B9-485F28B8E6AF}"/>
              </a:ext>
            </a:extLst>
          </p:cNvPr>
          <p:cNvSpPr>
            <a:spLocks noGrp="1"/>
          </p:cNvSpPr>
          <p:nvPr/>
        </p:nvSpPr>
        <p:spPr>
          <a:xfrm>
            <a:off x="781050" y="6172200"/>
            <a:ext cx="3429000" cy="2381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dwarkeshconsultancy.in</a:t>
            </a:r>
          </a:p>
        </p:txBody>
      </p:sp>
    </p:spTree>
    <p:extLst>
      <p:ext uri="{BB962C8B-B14F-4D97-AF65-F5344CB8AC3E}">
        <p14:creationId xmlns:p14="http://schemas.microsoft.com/office/powerpoint/2010/main" val="211367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"/>
                            </p:stCondLst>
                            <p:childTnLst>
                              <p:par>
                                <p:cTn id="1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0"/>
                            </p:stCondLst>
                            <p:childTnLst>
                              <p:par>
                                <p:cTn id="1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20"/>
                            </p:stCondLst>
                            <p:childTnLst>
                              <p:par>
                                <p:cTn id="21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2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80"/>
                            </p:stCondLst>
                            <p:childTnLst>
                              <p:par>
                                <p:cTn id="2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8A7FE33-AB1E-4441-B823-A6875DB8231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F056CEC-F3C6-4F2A-8FDD-30D48424653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CCB314F-2001-4CED-872A-83D09D40F4A2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0B06CE-151F-45F0-8FDE-CB2D70CCF49F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INTRODUCTION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442296-2B7C-4A00-936B-D1915FB46D8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148A40-A101-49DB-88B3-A48CC7FD1541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3335660-AEE3-43A3-8FB6-6001D787FD46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One partner for people, compliance and performance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20833F-0CDC-43DC-8E48-B30E39876566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Practical consulting built for factories, growing businesses and compliance-heavy operations across India.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7F2BCDE-63C0-4DD7-9AC3-0731DDC78696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5905500" cy="3143250"/>
          </a:xfrm>
          <a:prstGeom prst="roundRect">
            <a:avLst>
              <a:gd name="adj" fmla="val 2424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E95DD59-E09D-42EB-88FC-CE30C8D5AB23}"/>
              </a:ext>
            </a:extLst>
          </p:cNvPr>
          <p:cNvSpPr>
            <a:spLocks noGrp="1"/>
          </p:cNvSpPr>
          <p:nvPr/>
        </p:nvSpPr>
        <p:spPr>
          <a:xfrm>
            <a:off x="819150" y="2914650"/>
            <a:ext cx="51435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75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What we help organisations achieve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A6D8B73-C616-4B6B-8AA6-428F2CDAB1A0}"/>
              </a:ext>
            </a:extLst>
          </p:cNvPr>
          <p:cNvSpPr>
            <a:spLocks noGrp="1"/>
          </p:cNvSpPr>
          <p:nvPr/>
        </p:nvSpPr>
        <p:spPr>
          <a:xfrm>
            <a:off x="838200" y="35909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E6F580-EDB2-418C-A239-8D51721EFE03}"/>
              </a:ext>
            </a:extLst>
          </p:cNvPr>
          <p:cNvSpPr>
            <a:spLocks noGrp="1"/>
          </p:cNvSpPr>
          <p:nvPr/>
        </p:nvSpPr>
        <p:spPr>
          <a:xfrm>
            <a:off x="1066800" y="352425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Clear HR and statutory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3E53348-B6E5-4393-BE49-EDF77AC3F694}"/>
              </a:ext>
            </a:extLst>
          </p:cNvPr>
          <p:cNvSpPr>
            <a:spLocks noGrp="1"/>
          </p:cNvSpPr>
          <p:nvPr/>
        </p:nvSpPr>
        <p:spPr>
          <a:xfrm>
            <a:off x="838200" y="40671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388270-322A-4923-B5FD-F0A61C8D06F7}"/>
              </a:ext>
            </a:extLst>
          </p:cNvPr>
          <p:cNvSpPr>
            <a:spLocks noGrp="1"/>
          </p:cNvSpPr>
          <p:nvPr/>
        </p:nvSpPr>
        <p:spPr>
          <a:xfrm>
            <a:off x="1066800" y="400050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Audit-ready records and responsible ownership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6DB7DF4-522E-4482-AC84-E4DC536A63A5}"/>
              </a:ext>
            </a:extLst>
          </p:cNvPr>
          <p:cNvSpPr>
            <a:spLocks noGrp="1"/>
          </p:cNvSpPr>
          <p:nvPr/>
        </p:nvSpPr>
        <p:spPr>
          <a:xfrm>
            <a:off x="838200" y="45434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F1AA934-D601-4FD1-BD55-EDE8E016F710}"/>
              </a:ext>
            </a:extLst>
          </p:cNvPr>
          <p:cNvSpPr>
            <a:spLocks noGrp="1"/>
          </p:cNvSpPr>
          <p:nvPr/>
        </p:nvSpPr>
        <p:spPr>
          <a:xfrm>
            <a:off x="1066800" y="447675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Faster corrective-action closure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3EE78A6-0341-4E31-8952-B23522EBE0A2}"/>
              </a:ext>
            </a:extLst>
          </p:cNvPr>
          <p:cNvSpPr>
            <a:spLocks noGrp="1"/>
          </p:cNvSpPr>
          <p:nvPr/>
        </p:nvSpPr>
        <p:spPr>
          <a:xfrm>
            <a:off x="838200" y="50196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A99180F-C0EC-4C35-9948-A86F09E8ACB3}"/>
              </a:ext>
            </a:extLst>
          </p:cNvPr>
          <p:cNvSpPr>
            <a:spLocks noGrp="1"/>
          </p:cNvSpPr>
          <p:nvPr/>
        </p:nvSpPr>
        <p:spPr>
          <a:xfrm>
            <a:off x="1066800" y="495300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Stronger productivity and employee capability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183AC0B-B5E1-4246-8C00-8AA3F9BD1333}"/>
              </a:ext>
            </a:extLst>
          </p:cNvPr>
          <p:cNvSpPr>
            <a:spLocks noGrp="1"/>
          </p:cNvSpPr>
          <p:nvPr/>
        </p:nvSpPr>
        <p:spPr>
          <a:xfrm>
            <a:off x="6724650" y="2647950"/>
            <a:ext cx="4914900" cy="3143250"/>
          </a:xfrm>
          <a:prstGeom prst="roundRect">
            <a:avLst>
              <a:gd name="adj" fmla="val 2424"/>
            </a:avLst>
          </a:prstGeom>
          <a:solidFill>
            <a:srgbClr val="EAF3FB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23A2DA2-449F-41E1-A304-7AF9698AEA85}"/>
              </a:ext>
            </a:extLst>
          </p:cNvPr>
          <p:cNvSpPr>
            <a:spLocks noGrp="1"/>
          </p:cNvSpPr>
          <p:nvPr/>
        </p:nvSpPr>
        <p:spPr>
          <a:xfrm>
            <a:off x="7029450" y="2952750"/>
            <a:ext cx="41910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75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Our role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5EFF275-C711-4C47-8355-1D759177FBC7}"/>
              </a:ext>
            </a:extLst>
          </p:cNvPr>
          <p:cNvSpPr>
            <a:spLocks noGrp="1"/>
          </p:cNvSpPr>
          <p:nvPr/>
        </p:nvSpPr>
        <p:spPr>
          <a:xfrm>
            <a:off x="7029450" y="3505200"/>
            <a:ext cx="4095750" cy="1485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We provide consulting, implementation and readiness support. Audit outcomes, certifications, approvals and buyer decisions remain with the relevant independent body.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64BA662-607B-466A-AA77-42BD0FB4AE4A}"/>
              </a:ext>
            </a:extLst>
          </p:cNvPr>
          <p:cNvSpPr>
            <a:spLocks noGrp="1"/>
          </p:cNvSpPr>
          <p:nvPr/>
        </p:nvSpPr>
        <p:spPr>
          <a:xfrm>
            <a:off x="7029450" y="5238750"/>
            <a:ext cx="2476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INDIA-WIDE SUPPORT</a:t>
            </a:r>
          </a:p>
        </p:txBody>
      </p:sp>
    </p:spTree>
    <p:extLst>
      <p:ext uri="{BB962C8B-B14F-4D97-AF65-F5344CB8AC3E}">
        <p14:creationId xmlns:p14="http://schemas.microsoft.com/office/powerpoint/2010/main" val="62287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40"/>
                            </p:stCondLst>
                            <p:childTnLst>
                              <p:par>
                                <p:cTn id="4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20"/>
                            </p:stCondLst>
                            <p:childTnLst>
                              <p:par>
                                <p:cTn id="5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8D5CDFFC-AED3-4724-88FA-88FCB8D36C5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85E9BE-C97A-4962-BA58-E67592145E7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B59E73F-E777-406D-97CA-B97B670F977E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1C9802-FDB0-4654-BEEC-BBE9A7EF12D0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SERVICE UNIVERSE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463F8F-E3DC-4DCF-98ED-0D2862711604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579974-416D-426A-8296-F0C6929277A0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BBE509-500E-4BED-B8BA-9C21758A64DC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A complete consultancy service universe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2665BF-6B6C-42B6-8EDE-8D2848D9D33D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Every engagement is scoped around the client's actual requirement—not a one-size-fits-all package.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63F160D-E03D-4621-994B-145D524DE992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5AD958-FB98-4076-99D0-73A9365F1AB3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87A81D-0F07-47ED-867D-A1FEC831DFC8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HR &amp; Labour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5B6545-D78C-4DBE-8631-DAFC55E752DB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HR systems, policies, statutory compliance, payroll, PF/ESIC and documentation.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EB03DFD-D40A-4B68-B647-C05C0CF4448E}"/>
              </a:ext>
            </a:extLst>
          </p:cNvPr>
          <p:cNvSpPr>
            <a:spLocks noGrp="1"/>
          </p:cNvSpPr>
          <p:nvPr/>
        </p:nvSpPr>
        <p:spPr>
          <a:xfrm>
            <a:off x="430530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EC08C6-0118-42DB-9DC5-F14B19B73ABC}"/>
              </a:ext>
            </a:extLst>
          </p:cNvPr>
          <p:cNvSpPr>
            <a:spLocks noGrp="1"/>
          </p:cNvSpPr>
          <p:nvPr/>
        </p:nvSpPr>
        <p:spPr>
          <a:xfrm>
            <a:off x="449580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BA7E20-101B-4FCF-BC4D-DD2A2E3F68C8}"/>
              </a:ext>
            </a:extLst>
          </p:cNvPr>
          <p:cNvSpPr>
            <a:spLocks noGrp="1"/>
          </p:cNvSpPr>
          <p:nvPr/>
        </p:nvSpPr>
        <p:spPr>
          <a:xfrm>
            <a:off x="449580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Audit &amp; Certification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7E63FB0-438C-469E-8197-1425A6FA4CA7}"/>
              </a:ext>
            </a:extLst>
          </p:cNvPr>
          <p:cNvSpPr>
            <a:spLocks noGrp="1"/>
          </p:cNvSpPr>
          <p:nvPr/>
        </p:nvSpPr>
        <p:spPr>
          <a:xfrm>
            <a:off x="449580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Readiness, gap assessment, evidence, CAPA and certification-body coordination.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96D73A5-AFC3-43B2-836B-23FFBF915090}"/>
              </a:ext>
            </a:extLst>
          </p:cNvPr>
          <p:cNvSpPr>
            <a:spLocks noGrp="1"/>
          </p:cNvSpPr>
          <p:nvPr/>
        </p:nvSpPr>
        <p:spPr>
          <a:xfrm>
            <a:off x="80581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8E7D5A-AED2-4DC5-A40B-896DC7BF2423}"/>
              </a:ext>
            </a:extLst>
          </p:cNvPr>
          <p:cNvSpPr>
            <a:spLocks noGrp="1"/>
          </p:cNvSpPr>
          <p:nvPr/>
        </p:nvSpPr>
        <p:spPr>
          <a:xfrm>
            <a:off x="82486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2CDA959-7BD5-4E02-A0B2-B5A3705A3A39}"/>
              </a:ext>
            </a:extLst>
          </p:cNvPr>
          <p:cNvSpPr>
            <a:spLocks noGrp="1"/>
          </p:cNvSpPr>
          <p:nvPr/>
        </p:nvSpPr>
        <p:spPr>
          <a:xfrm>
            <a:off x="82486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Recruitment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7E051F2-DD58-46A8-ABC3-CAC4EB7F373B}"/>
              </a:ext>
            </a:extLst>
          </p:cNvPr>
          <p:cNvSpPr>
            <a:spLocks noGrp="1"/>
          </p:cNvSpPr>
          <p:nvPr/>
        </p:nvSpPr>
        <p:spPr>
          <a:xfrm>
            <a:off x="82486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Requirement intake, focused sourcing, screening, matching and interview coordination.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6B6ABE1-76E0-4839-B356-15ABB882504C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DA5A2BA-B98D-44E6-8D7E-05DF11232D78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45D16C-6984-4956-B3E9-F0E046635475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Factory Operations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A5ADEF1-2816-49A8-B4E7-6B61EB77671E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Factory compliance, 5S, Kaizen, committee systems and production discipline.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051BDD25-A6B2-4608-B326-18B286E4AAA3}"/>
              </a:ext>
            </a:extLst>
          </p:cNvPr>
          <p:cNvSpPr>
            <a:spLocks noGrp="1"/>
          </p:cNvSpPr>
          <p:nvPr/>
        </p:nvSpPr>
        <p:spPr>
          <a:xfrm>
            <a:off x="430530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AB9F951-A86F-4A9A-ACE4-61BDB39FEF35}"/>
              </a:ext>
            </a:extLst>
          </p:cNvPr>
          <p:cNvSpPr>
            <a:spLocks noGrp="1"/>
          </p:cNvSpPr>
          <p:nvPr/>
        </p:nvSpPr>
        <p:spPr>
          <a:xfrm>
            <a:off x="449580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C2D7CBB-6724-439F-871E-6BC1BB2DCBB0}"/>
              </a:ext>
            </a:extLst>
          </p:cNvPr>
          <p:cNvSpPr>
            <a:spLocks noGrp="1"/>
          </p:cNvSpPr>
          <p:nvPr/>
        </p:nvSpPr>
        <p:spPr>
          <a:xfrm>
            <a:off x="449580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People Development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BD46C7-9D72-4908-8D82-0E0C7878151B}"/>
              </a:ext>
            </a:extLst>
          </p:cNvPr>
          <p:cNvSpPr>
            <a:spLocks noGrp="1"/>
          </p:cNvSpPr>
          <p:nvPr/>
        </p:nvSpPr>
        <p:spPr>
          <a:xfrm>
            <a:off x="449580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Training, PMS, KRA/KPI design, review rhythm and manager capability.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BEF34F65-42C6-4D96-B090-ED71A73E4AFC}"/>
              </a:ext>
            </a:extLst>
          </p:cNvPr>
          <p:cNvSpPr>
            <a:spLocks noGrp="1"/>
          </p:cNvSpPr>
          <p:nvPr/>
        </p:nvSpPr>
        <p:spPr>
          <a:xfrm>
            <a:off x="80581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732131A-2F54-4522-8482-7B07A42B1636}"/>
              </a:ext>
            </a:extLst>
          </p:cNvPr>
          <p:cNvSpPr>
            <a:spLocks noGrp="1"/>
          </p:cNvSpPr>
          <p:nvPr/>
        </p:nvSpPr>
        <p:spPr>
          <a:xfrm>
            <a:off x="82486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18CAE13-2186-4D51-8AA9-5E05B2ECB0EC}"/>
              </a:ext>
            </a:extLst>
          </p:cNvPr>
          <p:cNvSpPr>
            <a:spLocks noGrp="1"/>
          </p:cNvSpPr>
          <p:nvPr/>
        </p:nvSpPr>
        <p:spPr>
          <a:xfrm>
            <a:off x="82486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Technology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18F279-677B-43C5-93D4-C4AEC995DFDC}"/>
              </a:ext>
            </a:extLst>
          </p:cNvPr>
          <p:cNvSpPr>
            <a:spLocks noGrp="1"/>
          </p:cNvSpPr>
          <p:nvPr/>
        </p:nvSpPr>
        <p:spPr>
          <a:xfrm>
            <a:off x="82486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DC ERP is a separate product, powered by Dwarkesh Consultancy.</a:t>
            </a:r>
          </a:p>
        </p:txBody>
      </p:sp>
    </p:spTree>
    <p:extLst>
      <p:ext uri="{BB962C8B-B14F-4D97-AF65-F5344CB8AC3E}">
        <p14:creationId xmlns:p14="http://schemas.microsoft.com/office/powerpoint/2010/main" val="3826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2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F4F97012-FC99-452B-A24D-AD4E54E4EFC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723D56-60A8-4407-826B-E5B159321F0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8AF07C8-48C4-4379-8056-6FEAD4068EEC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EF05C5-C649-42F1-9E7A-D388FD2B185F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HR CONSULTANCY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F428C5-5B92-449F-B31D-0090CCA0B729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D44A19-41CC-46B2-B8E8-45C005827D7E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38A3AD-DA60-4CEC-B06D-6B4D0B592E36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HR systems that work beyond the policy file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3D05B55-9ACF-4BB1-9E4F-717071D6E408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From organisation structure to employee lifecycle controls, we turn scattered practices into usable systems.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7192E32-C669-43CA-ADC2-7C1A28BDD2FC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E5BDCC-4D33-4BBD-86F5-7D24C034A554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3BC5DB-C9F9-4AEA-917D-AD047F0AB1D7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HR architecture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558BFF-981A-4649-8FA2-41A5ED9A8B13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Organisation charts, roles, responsibilities, reporting lines and operating policies.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EB8B9D2-AC17-41B6-BF3C-7CBEE267B9D6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92C9764-F97E-480D-BC50-57F435F0E396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9FB06E-4100-4F04-9198-64D87A52E69F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Employee lifecycle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47279E8-A0AA-4A77-9077-64DDE0086724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Joining, confirmation, transfer, appraisal, discipline, resignation and separation workflows.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BD79D56-1920-4169-B9DB-307ADE854758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81DB95E-3AFA-4F15-B66D-3F58634D5E1B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C3C6A7-D967-429A-9B11-F73C87DB1EEC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Documentation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C0F6C40-F6BB-4DCF-80C3-B9DA87685DB1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Employee files, registers, letters, records, retention and traceable approvals.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75A702C-BD1D-423C-B42E-CDBFAC28F565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4F3AD2-EAD3-42CA-B4AB-C909D399E711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1A95723-7ADA-49AD-822F-7371AC34BD5F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Governance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FDF4561-BBFC-453F-BD12-AEAFCF1DDAD6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Committees, grievance handling, policy communication and review controls.</a:t>
            </a:r>
          </a:p>
        </p:txBody>
      </p:sp>
    </p:spTree>
    <p:extLst>
      <p:ext uri="{BB962C8B-B14F-4D97-AF65-F5344CB8AC3E}">
        <p14:creationId xmlns:p14="http://schemas.microsoft.com/office/powerpoint/2010/main" val="123308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521F7DE2-7F38-413B-B6E7-0FA339535F2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CD8A1D-BAC6-45A3-8A0A-DE652F8F9BE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F1075EF-53AE-4763-A83A-25A13AEA5A7B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ACE62F-D62D-4D23-B2AD-D0EF05BE234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LABOUR, PAYROLL &amp; STATUTORY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46D57DD-3AA1-4DA1-BE35-D1064CEA3B99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6F56ED-BF4A-431C-AD34-CFFC1E7DDDE1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C34DB5-3EFC-4CC8-91F3-873665E3F266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Compliance that connects law, records and payroll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2ACE42C-650A-43D5-9233-5060CEFB789D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Support is aligned to applicable establishment context and current operational facts.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81AA1C0-D1B5-4C04-A20B-B78747B52D82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CF79BB-F4A4-4777-89A7-59D738574696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40B7D66-9A62-4575-AB95-802E204DCD54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Labour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2BCC38-59E2-4A2C-AFE8-699E0D4C1B9A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Applicable acts, licences, registers, returns, notices and inspection readiness.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45D5C3E-AA51-4DED-AF8C-84572331D8DA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5B4B4C-2B35-431F-A872-ED98D766D53D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1E6E109-7E64-4E3A-AA34-679F438CB398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Payroll compliance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6D69DE3-981D-4B11-BCBA-6104448FEF56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Salary structure, attendance linkage, wage controls, registers and reconciliation.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5853B8F-E5CA-4467-9138-72097D4BDE62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84856B-76C0-4B3D-8BFA-D1D962B2442F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A331DDD-8241-48A7-A591-855091AB6784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PF &amp; ESIC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7FBDC7B-D96A-4FE9-820A-343AD34B653A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Coverage, enrolment, challan support, contribution review and record consistency.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A46117B-D392-4FCA-AD56-0B3A9221B347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A777760-8048-4B19-9EF1-91CBB4DA3D56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125C07D-B8C5-4C5B-BB36-052346E46472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Compliance calendar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AC1CBE-4879-49E5-B972-410D0DF48965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Due-date ownership, evidence tracking, escalation and renewal visibility.</a:t>
            </a:r>
          </a:p>
        </p:txBody>
      </p:sp>
    </p:spTree>
    <p:extLst>
      <p:ext uri="{BB962C8B-B14F-4D97-AF65-F5344CB8AC3E}">
        <p14:creationId xmlns:p14="http://schemas.microsoft.com/office/powerpoint/2010/main" val="659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8761AA9-BA66-4F2C-A108-81AFD2D8550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34AB652-9972-4864-8238-CC447577E89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744A311-3FAB-48DA-891C-BFF0F2513BB9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6B4005-DAD6-46CE-8279-28508582070D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FACTORY COMPLIANCE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15543F-5B50-4A76-8C92-E1958882D893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2B02D7-3334-4C24-AB4A-9FE6009F32B4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C2B515-E29D-4238-B6E2-3BAD0DCCB8B9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Factory and textile compliance support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49A62E-11C9-4CCA-9451-8B21F4E7BE31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 floor-to-file approach for factories, textile units and garment operations.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48A558D-B0D1-4E4F-9B72-48B413250048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7048500" cy="3429000"/>
          </a:xfrm>
          <a:prstGeom prst="roundRect">
            <a:avLst>
              <a:gd name="adj" fmla="val 2222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A586D3F-02A5-46B1-8D61-0CED94355BE0}"/>
              </a:ext>
            </a:extLst>
          </p:cNvPr>
          <p:cNvSpPr>
            <a:spLocks noGrp="1"/>
          </p:cNvSpPr>
          <p:nvPr/>
        </p:nvSpPr>
        <p:spPr>
          <a:xfrm>
            <a:off x="876300" y="30194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52AF95-8FD7-48AE-8FD5-824AFA03A122}"/>
              </a:ext>
            </a:extLst>
          </p:cNvPr>
          <p:cNvSpPr>
            <a:spLocks noGrp="1"/>
          </p:cNvSpPr>
          <p:nvPr/>
        </p:nvSpPr>
        <p:spPr>
          <a:xfrm>
            <a:off x="1104900" y="29527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Licences, statutory registers and committee evidence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05CA557-0FD0-456F-86CC-BF6F8F4AB09E}"/>
              </a:ext>
            </a:extLst>
          </p:cNvPr>
          <p:cNvSpPr>
            <a:spLocks noGrp="1"/>
          </p:cNvSpPr>
          <p:nvPr/>
        </p:nvSpPr>
        <p:spPr>
          <a:xfrm>
            <a:off x="876300" y="35337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811DE4-8DEE-4A5C-BC34-E1BCB5579D34}"/>
              </a:ext>
            </a:extLst>
          </p:cNvPr>
          <p:cNvSpPr>
            <a:spLocks noGrp="1"/>
          </p:cNvSpPr>
          <p:nvPr/>
        </p:nvSpPr>
        <p:spPr>
          <a:xfrm>
            <a:off x="1104900" y="346710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Health, safety, welfare and working-condition controls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35A938-F84A-47E4-837C-F1FECF5A9A52}"/>
              </a:ext>
            </a:extLst>
          </p:cNvPr>
          <p:cNvSpPr>
            <a:spLocks noGrp="1"/>
          </p:cNvSpPr>
          <p:nvPr/>
        </p:nvSpPr>
        <p:spPr>
          <a:xfrm>
            <a:off x="876300" y="40481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18A5567-1D16-468B-ACA5-41A610D3C2E8}"/>
              </a:ext>
            </a:extLst>
          </p:cNvPr>
          <p:cNvSpPr>
            <a:spLocks noGrp="1"/>
          </p:cNvSpPr>
          <p:nvPr/>
        </p:nvSpPr>
        <p:spPr>
          <a:xfrm>
            <a:off x="1104900" y="39814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Buyer-code and social-compliance preparation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E2071C1-18C0-416E-8BFF-79ED7AC8FB0B}"/>
              </a:ext>
            </a:extLst>
          </p:cNvPr>
          <p:cNvSpPr>
            <a:spLocks noGrp="1"/>
          </p:cNvSpPr>
          <p:nvPr/>
        </p:nvSpPr>
        <p:spPr>
          <a:xfrm>
            <a:off x="876300" y="45624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F8BD12F-01D1-4D48-BE38-1ED1244A54B9}"/>
              </a:ext>
            </a:extLst>
          </p:cNvPr>
          <p:cNvSpPr>
            <a:spLocks noGrp="1"/>
          </p:cNvSpPr>
          <p:nvPr/>
        </p:nvSpPr>
        <p:spPr>
          <a:xfrm>
            <a:off x="1104900" y="449580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Environmental, labour and documentation alignment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AF35CF1-1588-4E76-9C4A-E0044B1BE044}"/>
              </a:ext>
            </a:extLst>
          </p:cNvPr>
          <p:cNvSpPr>
            <a:spLocks noGrp="1"/>
          </p:cNvSpPr>
          <p:nvPr/>
        </p:nvSpPr>
        <p:spPr>
          <a:xfrm>
            <a:off x="876300" y="50768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F948D8-A3F7-4B83-8049-51A95C14C8ED}"/>
              </a:ext>
            </a:extLst>
          </p:cNvPr>
          <p:cNvSpPr>
            <a:spLocks noGrp="1"/>
          </p:cNvSpPr>
          <p:nvPr/>
        </p:nvSpPr>
        <p:spPr>
          <a:xfrm>
            <a:off x="1104900" y="50101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Internal checks before external assessment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2B32621-8368-45AE-B698-044075772758}"/>
              </a:ext>
            </a:extLst>
          </p:cNvPr>
          <p:cNvSpPr>
            <a:spLocks noGrp="1"/>
          </p:cNvSpPr>
          <p:nvPr/>
        </p:nvSpPr>
        <p:spPr>
          <a:xfrm>
            <a:off x="7905750" y="2571750"/>
            <a:ext cx="3733800" cy="3429000"/>
          </a:xfrm>
          <a:prstGeom prst="roundRect">
            <a:avLst>
              <a:gd name="adj" fmla="val 2222"/>
            </a:avLst>
          </a:prstGeom>
          <a:solidFill>
            <a:srgbClr val="EAF3FB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BA23871-4DC2-4ABD-B815-C0C04788A8BB}"/>
              </a:ext>
            </a:extLst>
          </p:cNvPr>
          <p:cNvSpPr>
            <a:spLocks noGrp="1"/>
          </p:cNvSpPr>
          <p:nvPr/>
        </p:nvSpPr>
        <p:spPr>
          <a:xfrm>
            <a:off x="8191500" y="2952750"/>
            <a:ext cx="30480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Made operational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33D324C-71D8-4B45-BD99-048978D6152D}"/>
              </a:ext>
            </a:extLst>
          </p:cNvPr>
          <p:cNvSpPr>
            <a:spLocks noGrp="1"/>
          </p:cNvSpPr>
          <p:nvPr/>
        </p:nvSpPr>
        <p:spPr>
          <a:xfrm>
            <a:off x="8191500" y="3543300"/>
            <a:ext cx="2952750" cy="1619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Policies are translated into owners, records, routines, review points and evidence that teams can actually maintain.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ED13C10-82C4-4CB0-BC23-583B88AD910F}"/>
              </a:ext>
            </a:extLst>
          </p:cNvPr>
          <p:cNvSpPr>
            <a:spLocks noGrp="1"/>
          </p:cNvSpPr>
          <p:nvPr/>
        </p:nvSpPr>
        <p:spPr>
          <a:xfrm>
            <a:off x="8191500" y="5410200"/>
            <a:ext cx="29527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TEXTILE • GARMENT • FACTORY</a:t>
            </a:r>
          </a:p>
        </p:txBody>
      </p:sp>
    </p:spTree>
    <p:extLst>
      <p:ext uri="{BB962C8B-B14F-4D97-AF65-F5344CB8AC3E}">
        <p14:creationId xmlns:p14="http://schemas.microsoft.com/office/powerpoint/2010/main" val="141824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40"/>
                            </p:stCondLst>
                            <p:childTnLst>
                              <p:par>
                                <p:cTn id="4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20"/>
                            </p:stCondLst>
                            <p:childTnLst>
                              <p:par>
                                <p:cTn id="5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6AE3DFE-27C3-487C-B3F3-04A7FCE7CBA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86E002-72EF-46FC-8A9E-BE98A2B6BD4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029C69-2001-47FB-8BA6-56A50885B262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F7F481-5956-45A4-BC43-79CE13D03AB6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RECRUITMENT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07D5A8-9449-4BC2-88DD-5836B82E8F60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4A950F2-7FD8-465A-BF6D-576E7A3E538C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94670C-B351-43C5-BFA5-3AD76035B24C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Focused recruitment for faster, cleaner hiring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369AC8-ACC5-4D8E-8E90-E81958266CE8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 structured workflow keeps requirements clear and helps reduce unqualified shortlisting.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B2458C-7A6B-4C9C-A170-C1B4F72B71B0}"/>
              </a:ext>
            </a:extLst>
          </p:cNvPr>
          <p:cNvSpPr>
            <a:spLocks noGrp="1"/>
          </p:cNvSpPr>
          <p:nvPr/>
        </p:nvSpPr>
        <p:spPr>
          <a:xfrm>
            <a:off x="571500" y="25717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C97633-1E91-4E45-9EE4-3038F4939C68}"/>
              </a:ext>
            </a:extLst>
          </p:cNvPr>
          <p:cNvSpPr>
            <a:spLocks noGrp="1"/>
          </p:cNvSpPr>
          <p:nvPr/>
        </p:nvSpPr>
        <p:spPr>
          <a:xfrm>
            <a:off x="1257300" y="25717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Requirement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47F564-F4ED-4AF9-876F-29BF59B0AEAC}"/>
              </a:ext>
            </a:extLst>
          </p:cNvPr>
          <p:cNvSpPr>
            <a:spLocks noGrp="1"/>
          </p:cNvSpPr>
          <p:nvPr/>
        </p:nvSpPr>
        <p:spPr>
          <a:xfrm>
            <a:off x="3429000" y="25717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Role, count, experience, skills, timeline and employment type.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1CBA0B-326A-4A63-A24C-26CDB4986D48}"/>
              </a:ext>
            </a:extLst>
          </p:cNvPr>
          <p:cNvSpPr>
            <a:spLocks noGrp="1"/>
          </p:cNvSpPr>
          <p:nvPr/>
        </p:nvSpPr>
        <p:spPr>
          <a:xfrm>
            <a:off x="1257300" y="3124200"/>
            <a:ext cx="10172700" cy="9525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AE5923-6CCF-46AD-BE57-63D6B0D5614E}"/>
              </a:ext>
            </a:extLst>
          </p:cNvPr>
          <p:cNvSpPr>
            <a:spLocks noGrp="1"/>
          </p:cNvSpPr>
          <p:nvPr/>
        </p:nvSpPr>
        <p:spPr>
          <a:xfrm>
            <a:off x="571500" y="32575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17B574-FFB3-4F25-AF2C-A6D38CE8758D}"/>
              </a:ext>
            </a:extLst>
          </p:cNvPr>
          <p:cNvSpPr>
            <a:spLocks noGrp="1"/>
          </p:cNvSpPr>
          <p:nvPr/>
        </p:nvSpPr>
        <p:spPr>
          <a:xfrm>
            <a:off x="1257300" y="32575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Sourcing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74256A-5426-4313-8809-998E6984075A}"/>
              </a:ext>
            </a:extLst>
          </p:cNvPr>
          <p:cNvSpPr>
            <a:spLocks noGrp="1"/>
          </p:cNvSpPr>
          <p:nvPr/>
        </p:nvSpPr>
        <p:spPr>
          <a:xfrm>
            <a:off x="3429000" y="32575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Focused channel selection and candidate discovery.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4A89E0D-40D9-4AFA-B097-1FC7E2E487CE}"/>
              </a:ext>
            </a:extLst>
          </p:cNvPr>
          <p:cNvSpPr>
            <a:spLocks noGrp="1"/>
          </p:cNvSpPr>
          <p:nvPr/>
        </p:nvSpPr>
        <p:spPr>
          <a:xfrm>
            <a:off x="1257300" y="3810000"/>
            <a:ext cx="10172700" cy="9525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6422921-74C0-47E9-B5F9-783471F934CB}"/>
              </a:ext>
            </a:extLst>
          </p:cNvPr>
          <p:cNvSpPr>
            <a:spLocks noGrp="1"/>
          </p:cNvSpPr>
          <p:nvPr/>
        </p:nvSpPr>
        <p:spPr>
          <a:xfrm>
            <a:off x="571500" y="39433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B17A4D-10AA-4BB6-A0D6-293FC7D4D53E}"/>
              </a:ext>
            </a:extLst>
          </p:cNvPr>
          <p:cNvSpPr>
            <a:spLocks noGrp="1"/>
          </p:cNvSpPr>
          <p:nvPr/>
        </p:nvSpPr>
        <p:spPr>
          <a:xfrm>
            <a:off x="1257300" y="39433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Screening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976E75D-9A87-4F5B-89C3-402551607ACC}"/>
              </a:ext>
            </a:extLst>
          </p:cNvPr>
          <p:cNvSpPr>
            <a:spLocks noGrp="1"/>
          </p:cNvSpPr>
          <p:nvPr/>
        </p:nvSpPr>
        <p:spPr>
          <a:xfrm>
            <a:off x="3429000" y="39433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Profile checks against role priorities and practical fit.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27DAE5-DE4E-4B21-92AA-EC09BCCDF0DF}"/>
              </a:ext>
            </a:extLst>
          </p:cNvPr>
          <p:cNvSpPr>
            <a:spLocks noGrp="1"/>
          </p:cNvSpPr>
          <p:nvPr/>
        </p:nvSpPr>
        <p:spPr>
          <a:xfrm>
            <a:off x="1257300" y="4495800"/>
            <a:ext cx="10172700" cy="9525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7B66285-4900-4A53-AD44-2DF28BB700C2}"/>
              </a:ext>
            </a:extLst>
          </p:cNvPr>
          <p:cNvSpPr>
            <a:spLocks noGrp="1"/>
          </p:cNvSpPr>
          <p:nvPr/>
        </p:nvSpPr>
        <p:spPr>
          <a:xfrm>
            <a:off x="571500" y="46291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6F41FA6-E21F-44A3-9B7E-281F63A87F56}"/>
              </a:ext>
            </a:extLst>
          </p:cNvPr>
          <p:cNvSpPr>
            <a:spLocks noGrp="1"/>
          </p:cNvSpPr>
          <p:nvPr/>
        </p:nvSpPr>
        <p:spPr>
          <a:xfrm>
            <a:off x="1257300" y="46291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Coordination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076A264-6CC6-456D-93EE-1EF04CE2EFAD}"/>
              </a:ext>
            </a:extLst>
          </p:cNvPr>
          <p:cNvSpPr>
            <a:spLocks noGrp="1"/>
          </p:cNvSpPr>
          <p:nvPr/>
        </p:nvSpPr>
        <p:spPr>
          <a:xfrm>
            <a:off x="3429000" y="46291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Shortlist, interview scheduling and feedback follow-through.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2D1D27E-9565-4C9A-9B20-DC77D747FC6E}"/>
              </a:ext>
            </a:extLst>
          </p:cNvPr>
          <p:cNvSpPr>
            <a:spLocks noGrp="1"/>
          </p:cNvSpPr>
          <p:nvPr/>
        </p:nvSpPr>
        <p:spPr>
          <a:xfrm>
            <a:off x="1257300" y="5181600"/>
            <a:ext cx="10172700" cy="9525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6D4639A-B0D6-4EE9-98AA-9E3655866DBA}"/>
              </a:ext>
            </a:extLst>
          </p:cNvPr>
          <p:cNvSpPr>
            <a:spLocks noGrp="1"/>
          </p:cNvSpPr>
          <p:nvPr/>
        </p:nvSpPr>
        <p:spPr>
          <a:xfrm>
            <a:off x="571500" y="53149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E01D751-2159-4C37-A3BB-7F8CA16C5AC3}"/>
              </a:ext>
            </a:extLst>
          </p:cNvPr>
          <p:cNvSpPr>
            <a:spLocks noGrp="1"/>
          </p:cNvSpPr>
          <p:nvPr/>
        </p:nvSpPr>
        <p:spPr>
          <a:xfrm>
            <a:off x="1257300" y="53149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Closure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43D34D8-1FBE-41B4-818B-8FCAECF5F359}"/>
              </a:ext>
            </a:extLst>
          </p:cNvPr>
          <p:cNvSpPr>
            <a:spLocks noGrp="1"/>
          </p:cNvSpPr>
          <p:nvPr/>
        </p:nvSpPr>
        <p:spPr>
          <a:xfrm>
            <a:off x="3429000" y="53149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Selection support, joining coordination and pipeline visibility.</a:t>
            </a:r>
          </a:p>
        </p:txBody>
      </p:sp>
    </p:spTree>
    <p:extLst>
      <p:ext uri="{BB962C8B-B14F-4D97-AF65-F5344CB8AC3E}">
        <p14:creationId xmlns:p14="http://schemas.microsoft.com/office/powerpoint/2010/main" val="1327958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56F89168-2F32-44AA-9194-9B3EEFB4245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C1BD5A2-193F-4B65-B678-50A03436793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2D48AC1-35CA-4DC9-84F3-93FCC16B5791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DD0EC8-F079-409B-92CB-5657F8D3C645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AUDIT &amp; CERTIFICATION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9B3A40-7069-49E4-9B35-188D932ABC03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C7C524-90FE-4DE4-96A2-43824F0D360B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B25B0-BA66-43BD-854D-06945A8FCD45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Readiness support—without overstating the role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3C195A-0A92-4AE4-8D3D-A1B6318E0B7B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We help teams prepare, implement and close gaps. Independent auditors and certification bodies decide outcomes.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B1C9EC1-EB36-43B5-92C1-E9A59683625A}"/>
              </a:ext>
            </a:extLst>
          </p:cNvPr>
          <p:cNvSpPr>
            <a:spLocks noGrp="1"/>
          </p:cNvSpPr>
          <p:nvPr/>
        </p:nvSpPr>
        <p:spPr>
          <a:xfrm>
            <a:off x="552450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8E9177-F5C1-44F2-883D-E97B122A7E2F}"/>
              </a:ext>
            </a:extLst>
          </p:cNvPr>
          <p:cNvSpPr>
            <a:spLocks noGrp="1"/>
          </p:cNvSpPr>
          <p:nvPr/>
        </p:nvSpPr>
        <p:spPr>
          <a:xfrm>
            <a:off x="742950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307735-1AF1-4D01-AF07-246333F96359}"/>
              </a:ext>
            </a:extLst>
          </p:cNvPr>
          <p:cNvSpPr>
            <a:spLocks noGrp="1"/>
          </p:cNvSpPr>
          <p:nvPr/>
        </p:nvSpPr>
        <p:spPr>
          <a:xfrm>
            <a:off x="742950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Understand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D3070F6-897F-4908-9420-8478E080B195}"/>
              </a:ext>
            </a:extLst>
          </p:cNvPr>
          <p:cNvSpPr>
            <a:spLocks noGrp="1"/>
          </p:cNvSpPr>
          <p:nvPr/>
        </p:nvSpPr>
        <p:spPr>
          <a:xfrm>
            <a:off x="742950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Confirm the applicable framework, site scope, deadline and present maturity.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18BDFF1-6802-408F-9AAD-35316D4C5636}"/>
              </a:ext>
            </a:extLst>
          </p:cNvPr>
          <p:cNvSpPr>
            <a:spLocks noGrp="1"/>
          </p:cNvSpPr>
          <p:nvPr/>
        </p:nvSpPr>
        <p:spPr>
          <a:xfrm>
            <a:off x="3367088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DB57A2-5835-433D-9E1C-497FFE0237F9}"/>
              </a:ext>
            </a:extLst>
          </p:cNvPr>
          <p:cNvSpPr>
            <a:spLocks noGrp="1"/>
          </p:cNvSpPr>
          <p:nvPr/>
        </p:nvSpPr>
        <p:spPr>
          <a:xfrm>
            <a:off x="3557588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BCD574-A2D4-4D2E-B5C2-2B2D439448BE}"/>
              </a:ext>
            </a:extLst>
          </p:cNvPr>
          <p:cNvSpPr>
            <a:spLocks noGrp="1"/>
          </p:cNvSpPr>
          <p:nvPr/>
        </p:nvSpPr>
        <p:spPr>
          <a:xfrm>
            <a:off x="3557588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Assess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F879FBF-1CFA-419B-912E-76D946F5B1EF}"/>
              </a:ext>
            </a:extLst>
          </p:cNvPr>
          <p:cNvSpPr>
            <a:spLocks noGrp="1"/>
          </p:cNvSpPr>
          <p:nvPr/>
        </p:nvSpPr>
        <p:spPr>
          <a:xfrm>
            <a:off x="3557588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Review policies, records, interviews, physical conditions and evidence gaps.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B29A03C5-7DEB-40A7-953B-C8723998F139}"/>
              </a:ext>
            </a:extLst>
          </p:cNvPr>
          <p:cNvSpPr>
            <a:spLocks noGrp="1"/>
          </p:cNvSpPr>
          <p:nvPr/>
        </p:nvSpPr>
        <p:spPr>
          <a:xfrm>
            <a:off x="6181725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3D00DC-E9C1-40A1-83B4-543E4EB0349A}"/>
              </a:ext>
            </a:extLst>
          </p:cNvPr>
          <p:cNvSpPr>
            <a:spLocks noGrp="1"/>
          </p:cNvSpPr>
          <p:nvPr/>
        </p:nvSpPr>
        <p:spPr>
          <a:xfrm>
            <a:off x="6372225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E16B91-59EA-4BF2-8802-56DFD90EF885}"/>
              </a:ext>
            </a:extLst>
          </p:cNvPr>
          <p:cNvSpPr>
            <a:spLocks noGrp="1"/>
          </p:cNvSpPr>
          <p:nvPr/>
        </p:nvSpPr>
        <p:spPr>
          <a:xfrm>
            <a:off x="6372225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Implement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07FFCEB-739B-4BC1-A7AD-499BA3275940}"/>
              </a:ext>
            </a:extLst>
          </p:cNvPr>
          <p:cNvSpPr>
            <a:spLocks noGrp="1"/>
          </p:cNvSpPr>
          <p:nvPr/>
        </p:nvSpPr>
        <p:spPr>
          <a:xfrm>
            <a:off x="6372225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Assign actions, build records, train owners and verify completion.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2CEF8660-9A10-47B6-95A1-4F925A244BB5}"/>
              </a:ext>
            </a:extLst>
          </p:cNvPr>
          <p:cNvSpPr>
            <a:spLocks noGrp="1"/>
          </p:cNvSpPr>
          <p:nvPr/>
        </p:nvSpPr>
        <p:spPr>
          <a:xfrm>
            <a:off x="8996363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856852B-17A1-4D1E-BB7E-3A5CD0A0CFB9}"/>
              </a:ext>
            </a:extLst>
          </p:cNvPr>
          <p:cNvSpPr>
            <a:spLocks noGrp="1"/>
          </p:cNvSpPr>
          <p:nvPr/>
        </p:nvSpPr>
        <p:spPr>
          <a:xfrm>
            <a:off x="9186863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1E40CC0-5126-4AC3-A00B-3241DF0913E8}"/>
              </a:ext>
            </a:extLst>
          </p:cNvPr>
          <p:cNvSpPr>
            <a:spLocks noGrp="1"/>
          </p:cNvSpPr>
          <p:nvPr/>
        </p:nvSpPr>
        <p:spPr>
          <a:xfrm>
            <a:off x="9186863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Support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F4447C2-19EF-4C03-8A44-AACD6378321E}"/>
              </a:ext>
            </a:extLst>
          </p:cNvPr>
          <p:cNvSpPr>
            <a:spLocks noGrp="1"/>
          </p:cNvSpPr>
          <p:nvPr/>
        </p:nvSpPr>
        <p:spPr>
          <a:xfrm>
            <a:off x="9186863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Coordinate readiness, clarify evidence and follow corrective actions.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68F616-DF77-4AD7-B0E5-082CA69A9517}"/>
              </a:ext>
            </a:extLst>
          </p:cNvPr>
          <p:cNvSpPr>
            <a:spLocks noGrp="1"/>
          </p:cNvSpPr>
          <p:nvPr/>
        </p:nvSpPr>
        <p:spPr>
          <a:xfrm>
            <a:off x="571500" y="5772150"/>
            <a:ext cx="110490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No audit score, buyer approval or certification is promised.</a:t>
            </a:r>
          </a:p>
        </p:txBody>
      </p:sp>
    </p:spTree>
    <p:extLst>
      <p:ext uri="{BB962C8B-B14F-4D97-AF65-F5344CB8AC3E}">
        <p14:creationId xmlns:p14="http://schemas.microsoft.com/office/powerpoint/2010/main" val="2034522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30"/>
                            </p:stCondLst>
                            <p:childTnLst>
                              <p:par>
                                <p:cTn id="41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960"/>
                            </p:stCondLst>
                            <p:childTnLst>
                              <p:par>
                                <p:cTn id="5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90"/>
                            </p:stCondLst>
                            <p:childTnLst>
                              <p:par>
                                <p:cTn id="6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C18175E7-A2BE-4A8E-8764-D5B3E1E33A4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9FD0B7-63DF-4A5F-A80E-3D0750D39C2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3DD453F-4A33-4A5D-A146-059A5CA67A5F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01D2A2-73EB-410E-8E01-D7446909833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TEXTILE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8649B4-F054-4CF0-87CA-7EF4B65AABC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53B3B3-5097-4CBF-AD4C-00B91D6688F7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B7E79A-5479-4C0E-96A6-CC963D06C127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Textile content and sustainability standards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41097E-C5E4-4E91-A917-AEA44A4BB12A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Identification marks are shown only to name the programs for which readiness assistance may be scoped.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64A74A5-C0CF-4CC0-A936-2E149A32CEA5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62000" y="3639238"/>
            <a:ext cx="2238375" cy="127497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6634FFD-2D79-4DA3-887D-1DE00971AF22}"/>
              </a:ext>
            </a:extLst>
          </p:cNvPr>
          <p:cNvSpPr>
            <a:spLocks noGrp="1"/>
          </p:cNvSpPr>
          <p:nvPr/>
        </p:nvSpPr>
        <p:spPr>
          <a:xfrm>
            <a:off x="666750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GRS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B2EDA18-0D08-4549-ABEC-BBD99AAEFB86}"/>
              </a:ext>
            </a:extLst>
          </p:cNvPr>
          <p:cNvSpPr>
            <a:spLocks noGrp="1"/>
          </p:cNvSpPr>
          <p:nvPr/>
        </p:nvSpPr>
        <p:spPr>
          <a:xfrm>
            <a:off x="3362325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3571875" y="3531652"/>
            <a:ext cx="2238375" cy="149014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D870C74-95B1-4362-9708-A7D225E030C9}"/>
              </a:ext>
            </a:extLst>
          </p:cNvPr>
          <p:cNvSpPr>
            <a:spLocks noGrp="1"/>
          </p:cNvSpPr>
          <p:nvPr/>
        </p:nvSpPr>
        <p:spPr>
          <a:xfrm>
            <a:off x="3476625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GOTS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C233BFD-B76A-4880-B8DD-4488C2ABD84C}"/>
              </a:ext>
            </a:extLst>
          </p:cNvPr>
          <p:cNvSpPr>
            <a:spLocks noGrp="1"/>
          </p:cNvSpPr>
          <p:nvPr/>
        </p:nvSpPr>
        <p:spPr>
          <a:xfrm>
            <a:off x="6172200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6381750" y="3321481"/>
            <a:ext cx="2238375" cy="191048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39B3E65-E67C-49BD-9F73-354FE8A6E5D4}"/>
              </a:ext>
            </a:extLst>
          </p:cNvPr>
          <p:cNvSpPr>
            <a:spLocks noGrp="1"/>
          </p:cNvSpPr>
          <p:nvPr/>
        </p:nvSpPr>
        <p:spPr>
          <a:xfrm>
            <a:off x="6286500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OCS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6ACE140-01F5-458A-B89F-ECBFDC55C431}"/>
              </a:ext>
            </a:extLst>
          </p:cNvPr>
          <p:cNvSpPr>
            <a:spLocks noGrp="1"/>
          </p:cNvSpPr>
          <p:nvPr/>
        </p:nvSpPr>
        <p:spPr>
          <a:xfrm>
            <a:off x="8982075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/>
        </p:blipFill>
        <p:spPr>
          <a:xfrm>
            <a:off x="9191625" y="3554227"/>
            <a:ext cx="2238375" cy="144499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1AB301F-C186-4C2C-A4BA-6810BA01D189}"/>
              </a:ext>
            </a:extLst>
          </p:cNvPr>
          <p:cNvSpPr>
            <a:spLocks noGrp="1"/>
          </p:cNvSpPr>
          <p:nvPr/>
        </p:nvSpPr>
        <p:spPr>
          <a:xfrm>
            <a:off x="9096375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RCS</a:t>
            </a:r>
          </a:p>
        </p:txBody>
      </p:sp>
    </p:spTree>
    <p:extLst>
      <p:ext uri="{BB962C8B-B14F-4D97-AF65-F5344CB8AC3E}">
        <p14:creationId xmlns:p14="http://schemas.microsoft.com/office/powerpoint/2010/main" val="752897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80"/>
                            </p:stCondLst>
                            <p:childTnLst>
                              <p:par>
                                <p:cTn id="37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2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60"/>
                            </p:stCondLst>
                            <p:childTnLst>
                              <p:par>
                                <p:cTn id="4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8F8B17B8-E43D-459E-8507-7C3F2E65B72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706921-E81C-4B32-9B77-76598DD5830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723C7C-3638-46FE-A436-C8A111946AD6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4FEFF2-A4C3-4CBD-B2A0-B30CE3FF5D6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SOCIAL &amp; BUYER PROGRAMS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D3BE203-045C-48C3-BEF1-57BE4F9DC9E2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23B672-7AA6-45D4-B3E0-AAA1842454AA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A5A0D6-EA9F-40A1-BC1F-F344FEFA8160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Social compliance and buyer-program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D63FDE-C166-44BA-939A-8C14EFAB3E4B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Support covers evidence, worker-facing systems, management controls and corrective-action follow-through.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0EE717C-2E34-47E8-86DB-51024DF86707}"/>
              </a:ext>
            </a:extLst>
          </p:cNvPr>
          <p:cNvSpPr>
            <a:spLocks noGrp="1"/>
          </p:cNvSpPr>
          <p:nvPr/>
        </p:nvSpPr>
        <p:spPr>
          <a:xfrm>
            <a:off x="552450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300163" y="2609850"/>
            <a:ext cx="1162050" cy="11620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C0D5308-7A25-450D-9384-CFD33D274505}"/>
              </a:ext>
            </a:extLst>
          </p:cNvPr>
          <p:cNvSpPr>
            <a:spLocks noGrp="1"/>
          </p:cNvSpPr>
          <p:nvPr/>
        </p:nvSpPr>
        <p:spPr>
          <a:xfrm>
            <a:off x="666750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Sedex / SMETA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8F62C9E-2D21-4256-8509-A3ED4F5223BA}"/>
              </a:ext>
            </a:extLst>
          </p:cNvPr>
          <p:cNvSpPr>
            <a:spLocks noGrp="1"/>
          </p:cNvSpPr>
          <p:nvPr/>
        </p:nvSpPr>
        <p:spPr>
          <a:xfrm>
            <a:off x="3362325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4110038" y="2609850"/>
            <a:ext cx="1162050" cy="116205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2289CD6-70F9-4AD0-9841-9F416E469AB7}"/>
              </a:ext>
            </a:extLst>
          </p:cNvPr>
          <p:cNvSpPr>
            <a:spLocks noGrp="1"/>
          </p:cNvSpPr>
          <p:nvPr/>
        </p:nvSpPr>
        <p:spPr>
          <a:xfrm>
            <a:off x="3476625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amfori BSCI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8665B08-9E3F-49AC-8604-16ADF0509798}"/>
              </a:ext>
            </a:extLst>
          </p:cNvPr>
          <p:cNvSpPr>
            <a:spLocks noGrp="1"/>
          </p:cNvSpPr>
          <p:nvPr/>
        </p:nvSpPr>
        <p:spPr>
          <a:xfrm>
            <a:off x="6172200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7115042" y="2609850"/>
            <a:ext cx="771791" cy="116205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EF733B8-AD85-4CEE-A5AA-167916D0F10D}"/>
              </a:ext>
            </a:extLst>
          </p:cNvPr>
          <p:cNvSpPr>
            <a:spLocks noGrp="1"/>
          </p:cNvSpPr>
          <p:nvPr/>
        </p:nvSpPr>
        <p:spPr>
          <a:xfrm>
            <a:off x="6286500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SA8000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13F8445-77A0-4C95-9F62-29ED502E1122}"/>
              </a:ext>
            </a:extLst>
          </p:cNvPr>
          <p:cNvSpPr>
            <a:spLocks noGrp="1"/>
          </p:cNvSpPr>
          <p:nvPr/>
        </p:nvSpPr>
        <p:spPr>
          <a:xfrm>
            <a:off x="8982075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/>
        </p:blipFill>
        <p:spPr>
          <a:xfrm>
            <a:off x="9711537" y="2609850"/>
            <a:ext cx="1198550" cy="116205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A4DD5B4F-C8E2-4A81-8FF7-ED575C34B142}"/>
              </a:ext>
            </a:extLst>
          </p:cNvPr>
          <p:cNvSpPr>
            <a:spLocks noGrp="1"/>
          </p:cNvSpPr>
          <p:nvPr/>
        </p:nvSpPr>
        <p:spPr>
          <a:xfrm>
            <a:off x="9096375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WRAP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292CCCD1-CC8B-4C9E-92B9-312EA57A998B}"/>
              </a:ext>
            </a:extLst>
          </p:cNvPr>
          <p:cNvSpPr>
            <a:spLocks noGrp="1"/>
          </p:cNvSpPr>
          <p:nvPr/>
        </p:nvSpPr>
        <p:spPr>
          <a:xfrm>
            <a:off x="552450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8"/>
          <a:stretch/>
        </p:blipFill>
        <p:spPr>
          <a:xfrm>
            <a:off x="945859" y="4552950"/>
            <a:ext cx="1870657" cy="116205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0E5DBFC-9D79-4A04-8F3D-00329F1B7704}"/>
              </a:ext>
            </a:extLst>
          </p:cNvPr>
          <p:cNvSpPr>
            <a:spLocks noGrp="1"/>
          </p:cNvSpPr>
          <p:nvPr/>
        </p:nvSpPr>
        <p:spPr>
          <a:xfrm>
            <a:off x="666750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SLCP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8AAB80-70EB-4607-A8F4-9095CA76C42E}"/>
              </a:ext>
            </a:extLst>
          </p:cNvPr>
          <p:cNvSpPr>
            <a:spLocks noGrp="1"/>
          </p:cNvSpPr>
          <p:nvPr/>
        </p:nvSpPr>
        <p:spPr>
          <a:xfrm>
            <a:off x="3362325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/>
        </p:blipFill>
        <p:spPr>
          <a:xfrm>
            <a:off x="4112083" y="4552950"/>
            <a:ext cx="1157958" cy="116205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84062289-13F3-4B30-8F60-BDCB4B0D162F}"/>
              </a:ext>
            </a:extLst>
          </p:cNvPr>
          <p:cNvSpPr>
            <a:spLocks noGrp="1"/>
          </p:cNvSpPr>
          <p:nvPr/>
        </p:nvSpPr>
        <p:spPr>
          <a:xfrm>
            <a:off x="3476625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SCAN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1BA7EDD3-A01C-482D-B1F3-B047CABD9BC9}"/>
              </a:ext>
            </a:extLst>
          </p:cNvPr>
          <p:cNvSpPr>
            <a:spLocks noGrp="1"/>
          </p:cNvSpPr>
          <p:nvPr/>
        </p:nvSpPr>
        <p:spPr>
          <a:xfrm>
            <a:off x="6172200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10"/>
          <a:stretch/>
        </p:blipFill>
        <p:spPr>
          <a:xfrm>
            <a:off x="6381750" y="4910533"/>
            <a:ext cx="2238375" cy="44688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A9E582FD-1939-483E-BEE9-167415C30E18}"/>
              </a:ext>
            </a:extLst>
          </p:cNvPr>
          <p:cNvSpPr>
            <a:spLocks noGrp="1"/>
          </p:cNvSpPr>
          <p:nvPr/>
        </p:nvSpPr>
        <p:spPr>
          <a:xfrm>
            <a:off x="6286500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Inditex readiness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E2E6E781-781D-436B-8B1F-D99685C8445E}"/>
              </a:ext>
            </a:extLst>
          </p:cNvPr>
          <p:cNvSpPr>
            <a:spLocks noGrp="1"/>
          </p:cNvSpPr>
          <p:nvPr/>
        </p:nvSpPr>
        <p:spPr>
          <a:xfrm>
            <a:off x="8982075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1"/>
          <a:stretch/>
        </p:blipFill>
        <p:spPr>
          <a:xfrm>
            <a:off x="9729788" y="4552950"/>
            <a:ext cx="1162050" cy="116205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9F325DE-5B84-4533-A05B-888AC7626AC7}"/>
              </a:ext>
            </a:extLst>
          </p:cNvPr>
          <p:cNvSpPr>
            <a:spLocks noGrp="1"/>
          </p:cNvSpPr>
          <p:nvPr/>
        </p:nvSpPr>
        <p:spPr>
          <a:xfrm>
            <a:off x="9096375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M&amp;S / buyer-specific</a:t>
            </a:r>
          </a:p>
        </p:txBody>
      </p:sp>
    </p:spTree>
    <p:extLst>
      <p:ext uri="{BB962C8B-B14F-4D97-AF65-F5344CB8AC3E}">
        <p14:creationId xmlns:p14="http://schemas.microsoft.com/office/powerpoint/2010/main" val="14937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accel="50000" decel="50000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2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accel="50000" decel="50000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2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30"/>
                            </p:stCondLst>
                            <p:childTnLst>
                              <p:par>
                                <p:cTn id="4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60"/>
                            </p:stCondLst>
                            <p:childTnLst>
                              <p:par>
                                <p:cTn id="5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2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2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2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2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accel="50000" decel="50000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2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2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40"/>
                            </p:stCondLst>
                            <p:childTnLst>
                              <p:par>
                                <p:cTn id="71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2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120"/>
                            </p:stCondLst>
                            <p:childTnLst>
                              <p:par>
                                <p:cTn id="7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42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24" grpId="0" animBg="1"/>
      <p:bldP spid="27" grpId="0" animBg="1"/>
      <p:bldP spid="30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150B25C-3C99-44EE-8853-6C8BC761A7D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171594D-27C9-460F-AFEA-0DA89CB6696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14CA8A0-FAD6-463C-8349-70B9A057C668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3DF892-9860-4ED6-B227-67833FC5E7EC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HIGG READINESS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5A46F1-7623-43E8-83ED-944EB2D6B4F5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0E8F9A-2823-4E39-AA3E-689325DB827F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80A0DB-CF5D-40D8-A5BF-167B1DB238EC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Higg facility assessment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44EBE5-A858-4048-AFE1-C95EA8262BC9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Organised data, accurate ownership and evidence quality help facilities prepare for FEM and FSLM activity.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B7DBC65-92CA-4D3F-ABC7-21E3D2A470FE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409575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674969" y="3162300"/>
            <a:ext cx="1850712" cy="1143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43030F0-2415-42AB-B124-B22394F7AB77}"/>
              </a:ext>
            </a:extLst>
          </p:cNvPr>
          <p:cNvSpPr>
            <a:spLocks noGrp="1"/>
          </p:cNvSpPr>
          <p:nvPr/>
        </p:nvSpPr>
        <p:spPr>
          <a:xfrm>
            <a:off x="857250" y="4667250"/>
            <a:ext cx="34861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50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Cascale tools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8EE9648-3267-4970-AEAF-1EBD9DD92433}"/>
              </a:ext>
            </a:extLst>
          </p:cNvPr>
          <p:cNvSpPr>
            <a:spLocks noGrp="1"/>
          </p:cNvSpPr>
          <p:nvPr/>
        </p:nvSpPr>
        <p:spPr>
          <a:xfrm>
            <a:off x="5048250" y="2647950"/>
            <a:ext cx="6591300" cy="1381125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234FEBD-DF41-4E1E-9066-99ABCBB1E5FB}"/>
              </a:ext>
            </a:extLst>
          </p:cNvPr>
          <p:cNvSpPr>
            <a:spLocks noGrp="1"/>
          </p:cNvSpPr>
          <p:nvPr/>
        </p:nvSpPr>
        <p:spPr>
          <a:xfrm>
            <a:off x="5334000" y="2895600"/>
            <a:ext cx="1619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FEM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78BAC4-8124-4ED1-9F5D-281AB5BBB4BE}"/>
              </a:ext>
            </a:extLst>
          </p:cNvPr>
          <p:cNvSpPr>
            <a:spLocks noGrp="1"/>
          </p:cNvSpPr>
          <p:nvPr/>
        </p:nvSpPr>
        <p:spPr>
          <a:xfrm>
            <a:off x="5334000" y="3352800"/>
            <a:ext cx="590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Environmental data, permits, energy, water, waste, chemicals and management systems.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B43548C-4BE6-4CF1-9C25-38710DA3943F}"/>
              </a:ext>
            </a:extLst>
          </p:cNvPr>
          <p:cNvSpPr>
            <a:spLocks noGrp="1"/>
          </p:cNvSpPr>
          <p:nvPr/>
        </p:nvSpPr>
        <p:spPr>
          <a:xfrm>
            <a:off x="5048250" y="4219575"/>
            <a:ext cx="6591300" cy="1381125"/>
          </a:xfrm>
          <a:prstGeom prst="roundRect">
            <a:avLst>
              <a:gd name="adj" fmla="val 5517"/>
            </a:avLst>
          </a:prstGeom>
          <a:solidFill>
            <a:srgbClr val="EAF3FB"/>
          </a:solidFill>
          <a:ln w="9525">
            <a:solidFill>
              <a:srgbClr val="CBD8E7"/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02347F6-CC19-4075-A517-61CE403981C0}"/>
              </a:ext>
            </a:extLst>
          </p:cNvPr>
          <p:cNvSpPr>
            <a:spLocks noGrp="1"/>
          </p:cNvSpPr>
          <p:nvPr/>
        </p:nvSpPr>
        <p:spPr>
          <a:xfrm>
            <a:off x="5334000" y="4467225"/>
            <a:ext cx="1619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FSLM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066A6A-3FE3-4416-A3A2-FCC8600619F5}"/>
              </a:ext>
            </a:extLst>
          </p:cNvPr>
          <p:cNvSpPr>
            <a:spLocks noGrp="1"/>
          </p:cNvSpPr>
          <p:nvPr/>
        </p:nvSpPr>
        <p:spPr>
          <a:xfrm>
            <a:off x="5334000" y="4924425"/>
            <a:ext cx="590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Social and labour systems, worker records, management practices and evidence readiness.</a:t>
            </a:r>
          </a:p>
        </p:txBody>
      </p:sp>
    </p:spTree>
    <p:extLst>
      <p:ext uri="{BB962C8B-B14F-4D97-AF65-F5344CB8AC3E}">
        <p14:creationId xmlns:p14="http://schemas.microsoft.com/office/powerpoint/2010/main" val="129684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80"/>
                            </p:stCondLst>
                            <p:childTnLst>
                              <p:par>
                                <p:cTn id="32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60"/>
                            </p:stCondLst>
                            <p:childTnLst>
                              <p:par>
                                <p:cTn id="4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40"/>
                            </p:stCondLst>
                            <p:childTnLst>
                              <p:par>
                                <p:cTn id="4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61381637-A45C-4711-9B9D-11E545F945A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7BD078-E046-4805-8BF0-60F37F33F27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336D3F-77DD-4CA0-9559-B053C244D19B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1883AB-5729-4B09-BF48-DC0E576F2C18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ISO READINESS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9A8880-B802-4657-BFCA-C046381C0A0B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AA4E9DB-155B-4556-9EDE-476B9BCFDF14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4AB6C0-A910-4368-B880-47AF3A7387E5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ISO management-system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A3CCD6C-5D81-43AB-948C-F3A51C2965D6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System design, internal review and evidence discipline for the standards relevant to your organisation.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F1D15EB-7C07-4ECD-9B31-D987D7DEF9A5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2476500" cy="28956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013590" y="3067050"/>
            <a:ext cx="1554221" cy="14287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6493BA5-535B-4086-AF88-B6962026D6EE}"/>
              </a:ext>
            </a:extLst>
          </p:cNvPr>
          <p:cNvSpPr>
            <a:spLocks noGrp="1"/>
          </p:cNvSpPr>
          <p:nvPr/>
        </p:nvSpPr>
        <p:spPr>
          <a:xfrm>
            <a:off x="762000" y="4819650"/>
            <a:ext cx="20574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Readiness support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303188A-B748-48BD-8CA3-7D41ECC0D024}"/>
              </a:ext>
            </a:extLst>
          </p:cNvPr>
          <p:cNvSpPr>
            <a:spLocks noGrp="1"/>
          </p:cNvSpPr>
          <p:nvPr/>
        </p:nvSpPr>
        <p:spPr>
          <a:xfrm>
            <a:off x="3524250" y="27717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20917C-D593-4A63-9C4A-A0D2E599B2B9}"/>
              </a:ext>
            </a:extLst>
          </p:cNvPr>
          <p:cNvSpPr>
            <a:spLocks noGrp="1"/>
          </p:cNvSpPr>
          <p:nvPr/>
        </p:nvSpPr>
        <p:spPr>
          <a:xfrm>
            <a:off x="3752850" y="27051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9001 • Quality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A054FEA-3C05-42D7-91BE-2CA656F0CAC5}"/>
              </a:ext>
            </a:extLst>
          </p:cNvPr>
          <p:cNvSpPr>
            <a:spLocks noGrp="1"/>
          </p:cNvSpPr>
          <p:nvPr/>
        </p:nvSpPr>
        <p:spPr>
          <a:xfrm>
            <a:off x="3524250" y="31718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EF43A4-4F57-4997-8D88-957F398CC8A9}"/>
              </a:ext>
            </a:extLst>
          </p:cNvPr>
          <p:cNvSpPr>
            <a:spLocks noGrp="1"/>
          </p:cNvSpPr>
          <p:nvPr/>
        </p:nvSpPr>
        <p:spPr>
          <a:xfrm>
            <a:off x="3752850" y="31051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14001 • Environment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58D81CB-90EB-4227-9772-B4BFDC48EB30}"/>
              </a:ext>
            </a:extLst>
          </p:cNvPr>
          <p:cNvSpPr>
            <a:spLocks noGrp="1"/>
          </p:cNvSpPr>
          <p:nvPr/>
        </p:nvSpPr>
        <p:spPr>
          <a:xfrm>
            <a:off x="3524250" y="35718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D7DEC2-550F-404E-B87B-7A8C9F989473}"/>
              </a:ext>
            </a:extLst>
          </p:cNvPr>
          <p:cNvSpPr>
            <a:spLocks noGrp="1"/>
          </p:cNvSpPr>
          <p:nvPr/>
        </p:nvSpPr>
        <p:spPr>
          <a:xfrm>
            <a:off x="3752850" y="35052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45001 • OH&amp;S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A0B8DED-1318-4FEF-9135-7F71B54AD74A}"/>
              </a:ext>
            </a:extLst>
          </p:cNvPr>
          <p:cNvSpPr>
            <a:spLocks noGrp="1"/>
          </p:cNvSpPr>
          <p:nvPr/>
        </p:nvSpPr>
        <p:spPr>
          <a:xfrm>
            <a:off x="3524250" y="39719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401D6C-9FE3-4804-BC65-7AC8CABFFBE8}"/>
              </a:ext>
            </a:extLst>
          </p:cNvPr>
          <p:cNvSpPr>
            <a:spLocks noGrp="1"/>
          </p:cNvSpPr>
          <p:nvPr/>
        </p:nvSpPr>
        <p:spPr>
          <a:xfrm>
            <a:off x="3752850" y="39052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50001 • Energy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712B76D-F6A9-4061-B0A9-E2A73460090C}"/>
              </a:ext>
            </a:extLst>
          </p:cNvPr>
          <p:cNvSpPr>
            <a:spLocks noGrp="1"/>
          </p:cNvSpPr>
          <p:nvPr/>
        </p:nvSpPr>
        <p:spPr>
          <a:xfrm>
            <a:off x="3524250" y="43719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151127C-1779-4BC6-A3D5-82B53E2C7AB8}"/>
              </a:ext>
            </a:extLst>
          </p:cNvPr>
          <p:cNvSpPr>
            <a:spLocks noGrp="1"/>
          </p:cNvSpPr>
          <p:nvPr/>
        </p:nvSpPr>
        <p:spPr>
          <a:xfrm>
            <a:off x="3752850" y="43053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27001 • Information Security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AF1F7AA-3A1F-4E35-A57E-809B2D90D1FC}"/>
              </a:ext>
            </a:extLst>
          </p:cNvPr>
          <p:cNvSpPr>
            <a:spLocks noGrp="1"/>
          </p:cNvSpPr>
          <p:nvPr/>
        </p:nvSpPr>
        <p:spPr>
          <a:xfrm>
            <a:off x="3524250" y="477202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07FB04-1EFF-4279-916D-C59342F72397}"/>
              </a:ext>
            </a:extLst>
          </p:cNvPr>
          <p:cNvSpPr>
            <a:spLocks noGrp="1"/>
          </p:cNvSpPr>
          <p:nvPr/>
        </p:nvSpPr>
        <p:spPr>
          <a:xfrm>
            <a:off x="3752850" y="47053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22000 • Food Safety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6A2EEF6-16C9-4465-B0E5-5E5635271AB2}"/>
              </a:ext>
            </a:extLst>
          </p:cNvPr>
          <p:cNvSpPr>
            <a:spLocks noGrp="1"/>
          </p:cNvSpPr>
          <p:nvPr/>
        </p:nvSpPr>
        <p:spPr>
          <a:xfrm>
            <a:off x="3524250" y="51720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B4E9EDB-A840-4737-9833-0861DD96FC0D}"/>
              </a:ext>
            </a:extLst>
          </p:cNvPr>
          <p:cNvSpPr>
            <a:spLocks noGrp="1"/>
          </p:cNvSpPr>
          <p:nvPr/>
        </p:nvSpPr>
        <p:spPr>
          <a:xfrm>
            <a:off x="3752850" y="51054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ISO 22301 • Business Continuity</a:t>
            </a:r>
          </a:p>
        </p:txBody>
      </p:sp>
    </p:spTree>
    <p:extLst>
      <p:ext uri="{BB962C8B-B14F-4D97-AF65-F5344CB8AC3E}">
        <p14:creationId xmlns:p14="http://schemas.microsoft.com/office/powerpoint/2010/main" val="85492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80"/>
                            </p:stCondLst>
                            <p:childTnLst>
                              <p:par>
                                <p:cTn id="32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60"/>
                            </p:stCondLst>
                            <p:childTnLst>
                              <p:par>
                                <p:cTn id="4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40"/>
                            </p:stCondLst>
                            <p:childTnLst>
                              <p:par>
                                <p:cTn id="4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20"/>
                            </p:stCondLst>
                            <p:childTnLst>
                              <p:par>
                                <p:cTn id="4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80"/>
                            </p:stCondLst>
                            <p:childTnLst>
                              <p:par>
                                <p:cTn id="5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F2A30B4-9747-4E47-8662-E2480AC3EA7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00B6B7-C9CC-4A42-8B55-471B1CE9A14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EF3BDB-9361-4D16-A687-52705540F9E4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12D8C9-A411-4ADD-812F-ED2266CC1E12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ADDITIONAL FRAMEWORKS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9E3B69-A224-410F-8867-D889D3AE913A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7722D4-ED1C-48CA-AC54-B445CC132AEC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3DB9E-BACA-431A-89EE-98E84C4B9687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Food-safety and responsible-forestry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3BF61F-CF93-42C5-A123-D769386FD5F9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Program-specific readiness can be combined with operational, HR and documentation support.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427F4C2-0399-4C7E-B08F-07B4674E4F83}"/>
              </a:ext>
            </a:extLst>
          </p:cNvPr>
          <p:cNvSpPr>
            <a:spLocks noGrp="1"/>
          </p:cNvSpPr>
          <p:nvPr/>
        </p:nvSpPr>
        <p:spPr>
          <a:xfrm>
            <a:off x="1714500" y="2724150"/>
            <a:ext cx="400050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2095500" y="3538910"/>
            <a:ext cx="3238500" cy="63743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EF0AA-015E-4700-8CC2-3DAFE2C76A1B}"/>
              </a:ext>
            </a:extLst>
          </p:cNvPr>
          <p:cNvSpPr>
            <a:spLocks noGrp="1"/>
          </p:cNvSpPr>
          <p:nvPr/>
        </p:nvSpPr>
        <p:spPr>
          <a:xfrm>
            <a:off x="2000250" y="5048250"/>
            <a:ext cx="3429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FSSC 22000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8F21AAC-1E21-4DC6-957C-48238558A624}"/>
              </a:ext>
            </a:extLst>
          </p:cNvPr>
          <p:cNvSpPr>
            <a:spLocks noGrp="1"/>
          </p:cNvSpPr>
          <p:nvPr/>
        </p:nvSpPr>
        <p:spPr>
          <a:xfrm>
            <a:off x="6477000" y="2724150"/>
            <a:ext cx="400050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7697751" y="3009900"/>
            <a:ext cx="1558998" cy="18669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50C5C44-87D2-4DC5-A4D6-6DEB58160306}"/>
              </a:ext>
            </a:extLst>
          </p:cNvPr>
          <p:cNvSpPr>
            <a:spLocks noGrp="1"/>
          </p:cNvSpPr>
          <p:nvPr/>
        </p:nvSpPr>
        <p:spPr>
          <a:xfrm>
            <a:off x="6762750" y="5048250"/>
            <a:ext cx="3429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FSC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B088D-DC6B-4439-9D82-510AF9F3ED90}"/>
              </a:ext>
            </a:extLst>
          </p:cNvPr>
          <p:cNvSpPr>
            <a:spLocks noGrp="1"/>
          </p:cNvSpPr>
          <p:nvPr/>
        </p:nvSpPr>
        <p:spPr>
          <a:xfrm>
            <a:off x="571500" y="6000750"/>
            <a:ext cx="110490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Trademark use and certification eligibility remain subject to each program owner's rules.</a:t>
            </a:r>
          </a:p>
        </p:txBody>
      </p:sp>
    </p:spTree>
    <p:extLst>
      <p:ext uri="{BB962C8B-B14F-4D97-AF65-F5344CB8AC3E}">
        <p14:creationId xmlns:p14="http://schemas.microsoft.com/office/powerpoint/2010/main" val="45134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80"/>
                            </p:stCondLst>
                            <p:childTnLst>
                              <p:par>
                                <p:cTn id="33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6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40"/>
                            </p:stCondLst>
                            <p:childTnLst>
                              <p:par>
                                <p:cTn id="4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38CB8E54-161B-4FDF-8667-3CED3EA68FC6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368B4D-DF61-4E3B-B0F1-CBA579A7D8D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4C69EC-8EE8-4607-848A-636A8AE638E6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7BB6E8-76C0-4320-84B6-0AE1C10F0B66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AUDIT READINESS &amp; CAPA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C9242BB-3F77-40CA-893B-7E3A7292250E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B1CDE5-9A84-4DE2-9820-385FA10B1B5B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2D4C8D-2045-4EB5-A108-0203EFD38B3F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From gap visibility to verified closure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00D59D-51A5-4E0D-ACAD-4DC62C59A861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Readiness improves when every finding has an owner, evidence and a sustainable control.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7A7B1C-AA8B-4AAC-BBC9-B593BAB5BBA5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5DC865-9B30-464E-AF2F-91E03E059509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741795-725D-41E5-8ACF-12468EDAD549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Gap assessment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76F5B1-C917-4732-9914-117C08285290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Review requirements against documents, records, interviews and floor conditions.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F0E7E4F-784D-44DA-905E-7FEDA1DE0182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1D56065-FA8E-447E-8CF6-9C2762C63A42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D389582-4062-4757-A241-590BFC677E91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Action ownership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8B967-D101-4650-94B0-44EE3EEA0678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Assign accountable owners, dates, priorities and evidence expectations.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20077AB-7A16-4468-8AB7-4F072940FFD9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7C89AC-2677-488E-B011-96E8C51295BE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474A52-62B9-4245-8412-7C7D0733CAB1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CAPA support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36B0A08-7F08-4CF5-A456-17E95A36B5AF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Correct the issue, address root cause and verify preventive controls.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690ED73E-E9A5-4380-8BA7-CC5727AD093F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A2BCAD9-50E6-46F7-A0AE-86A6BC520BC2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410291A-0CF2-41A4-9BB4-6F6558E208A0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Mock readiness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C869C46-CEF2-40E5-A0B0-FD844FCDD5C0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Re-check evidence and operating practice before the external activity.</a:t>
            </a:r>
          </a:p>
        </p:txBody>
      </p:sp>
    </p:spTree>
    <p:extLst>
      <p:ext uri="{BB962C8B-B14F-4D97-AF65-F5344CB8AC3E}">
        <p14:creationId xmlns:p14="http://schemas.microsoft.com/office/powerpoint/2010/main" val="888844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8E3CB392-F2D1-44E7-BF43-8F5B405C152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FE4037-5B21-4F77-9F16-ADB671A2D66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134A76-A2B8-4F7F-9486-9B263AF70866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EBF2F9-B3C9-45E1-AC55-A3BCCCFB17D0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TRAINING &amp;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EA8A32-858B-4A55-A73F-0B2BEC7964CA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7B946F-40B1-4711-9A27-9A99FB1ED547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4037A9-9225-49F6-8D25-F917818956B6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Training that strengthens employee capability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47F3BB-8EAE-4530-A5E2-5A97D8E2D056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Programs can be delivered on-site, workshop-based or designed around a specific compliance gap.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A3BF329-5117-449D-9564-DD83C0E07B3F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D88E3D-059A-47ED-BA7F-21C3980DCBD5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3FC8F5-3888-4B5C-9F4D-B87D37ED9A1C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Labour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69A038-7C54-4A30-BDBB-53D3EB931626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Compliance ownership, practical registers and statutory responsibilities.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02A6301-C527-44F8-9C41-F6EFB92995D3}"/>
              </a:ext>
            </a:extLst>
          </p:cNvPr>
          <p:cNvSpPr>
            <a:spLocks noGrp="1"/>
          </p:cNvSpPr>
          <p:nvPr/>
        </p:nvSpPr>
        <p:spPr>
          <a:xfrm>
            <a:off x="430530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BE0861-41A6-40A5-9617-74F99921B206}"/>
              </a:ext>
            </a:extLst>
          </p:cNvPr>
          <p:cNvSpPr>
            <a:spLocks noGrp="1"/>
          </p:cNvSpPr>
          <p:nvPr/>
        </p:nvSpPr>
        <p:spPr>
          <a:xfrm>
            <a:off x="449580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1514CD-7119-479D-8B8F-1CEBD4DA2F31}"/>
              </a:ext>
            </a:extLst>
          </p:cNvPr>
          <p:cNvSpPr>
            <a:spLocks noGrp="1"/>
          </p:cNvSpPr>
          <p:nvPr/>
        </p:nvSpPr>
        <p:spPr>
          <a:xfrm>
            <a:off x="449580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Audit preparation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BD84E47-17F4-4F1B-A0B5-6305BFAC9E96}"/>
              </a:ext>
            </a:extLst>
          </p:cNvPr>
          <p:cNvSpPr>
            <a:spLocks noGrp="1"/>
          </p:cNvSpPr>
          <p:nvPr/>
        </p:nvSpPr>
        <p:spPr>
          <a:xfrm>
            <a:off x="449580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Evidence, interviews, floor readiness and corrective-action discipline.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B3B364B-8DF7-4559-B9D5-3B5149B5D523}"/>
              </a:ext>
            </a:extLst>
          </p:cNvPr>
          <p:cNvSpPr>
            <a:spLocks noGrp="1"/>
          </p:cNvSpPr>
          <p:nvPr/>
        </p:nvSpPr>
        <p:spPr>
          <a:xfrm>
            <a:off x="80581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92E667-3ED6-455C-821F-A57773543DF6}"/>
              </a:ext>
            </a:extLst>
          </p:cNvPr>
          <p:cNvSpPr>
            <a:spLocks noGrp="1"/>
          </p:cNvSpPr>
          <p:nvPr/>
        </p:nvSpPr>
        <p:spPr>
          <a:xfrm>
            <a:off x="82486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78F370A-AAE5-4263-A946-4FC3C81858CE}"/>
              </a:ext>
            </a:extLst>
          </p:cNvPr>
          <p:cNvSpPr>
            <a:spLocks noGrp="1"/>
          </p:cNvSpPr>
          <p:nvPr/>
        </p:nvSpPr>
        <p:spPr>
          <a:xfrm>
            <a:off x="82486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Sedex / GOTS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7A7B9E5-0AC6-4A2B-B943-5507772E1A35}"/>
              </a:ext>
            </a:extLst>
          </p:cNvPr>
          <p:cNvSpPr>
            <a:spLocks noGrp="1"/>
          </p:cNvSpPr>
          <p:nvPr/>
        </p:nvSpPr>
        <p:spPr>
          <a:xfrm>
            <a:off x="82486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Program awareness, readiness responsibilities and facility preparation.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C4470DE-AF6A-4B20-86EF-AC3D164BC657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C70BF8F-918B-43E5-B2F3-418D2E8B21B2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84E7FD0-65C2-45E0-8955-F5610CB990BF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Factory safety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2D5010-6034-4A4A-934F-0443B6166098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Workplace hazards, controls, emergency readiness and safe behaviour.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F2F7BCC6-8A4C-4550-B66D-7915ADA11EC5}"/>
              </a:ext>
            </a:extLst>
          </p:cNvPr>
          <p:cNvSpPr>
            <a:spLocks noGrp="1"/>
          </p:cNvSpPr>
          <p:nvPr/>
        </p:nvSpPr>
        <p:spPr>
          <a:xfrm>
            <a:off x="430530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5B1FB69-3852-4454-9FD1-5D3E5B882568}"/>
              </a:ext>
            </a:extLst>
          </p:cNvPr>
          <p:cNvSpPr>
            <a:spLocks noGrp="1"/>
          </p:cNvSpPr>
          <p:nvPr/>
        </p:nvSpPr>
        <p:spPr>
          <a:xfrm>
            <a:off x="449580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603171-A0AC-497C-B701-B3FA298404EC}"/>
              </a:ext>
            </a:extLst>
          </p:cNvPr>
          <p:cNvSpPr>
            <a:spLocks noGrp="1"/>
          </p:cNvSpPr>
          <p:nvPr/>
        </p:nvSpPr>
        <p:spPr>
          <a:xfrm>
            <a:off x="449580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HR governance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5BEA48-6813-4C31-9CE3-C45D287DDEC3}"/>
              </a:ext>
            </a:extLst>
          </p:cNvPr>
          <p:cNvSpPr>
            <a:spLocks noGrp="1"/>
          </p:cNvSpPr>
          <p:nvPr/>
        </p:nvSpPr>
        <p:spPr>
          <a:xfrm>
            <a:off x="449580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Document controls, committees, policy implementation and employee files.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FB440FC1-FFEB-49EC-8D07-2EF2F75C14D7}"/>
              </a:ext>
            </a:extLst>
          </p:cNvPr>
          <p:cNvSpPr>
            <a:spLocks noGrp="1"/>
          </p:cNvSpPr>
          <p:nvPr/>
        </p:nvSpPr>
        <p:spPr>
          <a:xfrm>
            <a:off x="80581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6526F31-1A02-479B-A24C-92FABF1CC162}"/>
              </a:ext>
            </a:extLst>
          </p:cNvPr>
          <p:cNvSpPr>
            <a:spLocks noGrp="1"/>
          </p:cNvSpPr>
          <p:nvPr/>
        </p:nvSpPr>
        <p:spPr>
          <a:xfrm>
            <a:off x="82486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A3DF7B8-A1BA-4AFB-A501-C4F1B14DB4CD}"/>
              </a:ext>
            </a:extLst>
          </p:cNvPr>
          <p:cNvSpPr>
            <a:spLocks noGrp="1"/>
          </p:cNvSpPr>
          <p:nvPr/>
        </p:nvSpPr>
        <p:spPr>
          <a:xfrm>
            <a:off x="82486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Custom programs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D8F7B95-5A3D-46BF-B14D-D88E1E5B7A34}"/>
              </a:ext>
            </a:extLst>
          </p:cNvPr>
          <p:cNvSpPr>
            <a:spLocks noGrp="1"/>
          </p:cNvSpPr>
          <p:nvPr/>
        </p:nvSpPr>
        <p:spPr>
          <a:xfrm>
            <a:off x="82486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Role-based training designed around the client's actual risk and requirement.</a:t>
            </a:r>
          </a:p>
        </p:txBody>
      </p:sp>
    </p:spTree>
    <p:extLst>
      <p:ext uri="{BB962C8B-B14F-4D97-AF65-F5344CB8AC3E}">
        <p14:creationId xmlns:p14="http://schemas.microsoft.com/office/powerpoint/2010/main" val="77441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2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5EE0519-3A9C-4FF1-9DA5-7E61A551C7C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3464F1-B15D-4854-94C2-FB7CA7F1A3B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BC67486-F95D-454C-AF27-010D7BF24067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EE168B-7A9A-4DDB-8374-F56E5DC8C22A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PERFORMANCE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B276D03-11EC-4D96-A0C7-23E3B2B0952D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DDF6F2-9CA7-4EB0-9F31-03EC58385027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1E298F1-64B4-48C7-933A-1CDD696740C8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PMS that connects roles to measurable performance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72040C7-E596-40C1-9B52-7CE234FF1B0B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Clear KRAs, useful KPIs and disciplined reviews make performance conversations more objective.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73C7FBF-12D5-411B-AB7A-C2701812F842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8092F9-C54B-4A33-92C6-B30B97A6FD56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BD1F8B-B439-4397-A7C7-39C8ED43190F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KRA design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F2D2EC-C739-4AC1-85D3-63C135FEF4C7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Define the outcomes each role is accountable for delivering.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68D7B01-C853-4179-A6F7-621E1C7FF28C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1B8F2E-B518-47A4-B200-D5022A1FB890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FE5A81-8C1F-47DE-A27D-26E2675A1893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KPI measures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1BF6514-0AFE-4B94-B9A5-4CD2BB3DB40E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Choose practical, traceable measures—not activity counts without meaning.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FE1C5F6-65AB-4169-8C33-D929FA03089B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88E8D4-1EA0-4F9A-9A2E-BF6FE1180605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8BB5064-7526-452E-9090-0A736F613DAA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Review rhythm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1B11F5-1AFE-46D5-9DE2-786C3C0186E7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Set monthly, quarterly or annual checkpoints with evidence and feedback.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8E59076-303F-44A5-BB04-BF270DFEF468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442CF03-A142-409B-87E4-4E7561EA604D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598DB5D-F778-4E15-8E9E-62DD9217DB9B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Development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8496755-FA29-4A77-A745-4EBCEFF0D519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Convert performance gaps into coaching, training and improvement actions.</a:t>
            </a:r>
          </a:p>
        </p:txBody>
      </p:sp>
    </p:spTree>
    <p:extLst>
      <p:ext uri="{BB962C8B-B14F-4D97-AF65-F5344CB8AC3E}">
        <p14:creationId xmlns:p14="http://schemas.microsoft.com/office/powerpoint/2010/main" val="82156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93BFD6B5-FC29-48DE-B14E-6ABE1E94CC2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0CF7EB-45A6-455F-A3AE-C21478844071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DC5B2F-AD30-4E5C-B88D-23EFF1FC394C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83DBDB-4F2F-4073-8C3A-B7754A3C4BD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5S &amp; KAIZEN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8CCE7C-2779-4C13-90DF-C8427C58EDC3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62926F-E591-412C-8CBC-E7F8BA2BAF89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1A1F8F-0A55-402B-B607-1700F7DEA628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Operational improvement built into daily work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219672-AA34-4FA5-BAB3-322898022793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Visual order, clear ownership and small improvements help make operations safer and more efficient.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AD60642-6A06-4B09-838B-9C2622BA2AA5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143500" cy="3429000"/>
          </a:xfrm>
          <a:prstGeom prst="roundRect">
            <a:avLst>
              <a:gd name="adj" fmla="val 2222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D4C532-8898-45BC-B921-870AE4EF2305}"/>
              </a:ext>
            </a:extLst>
          </p:cNvPr>
          <p:cNvSpPr>
            <a:spLocks noGrp="1"/>
          </p:cNvSpPr>
          <p:nvPr/>
        </p:nvSpPr>
        <p:spPr>
          <a:xfrm>
            <a:off x="876300" y="2895600"/>
            <a:ext cx="43815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5S implementation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EABB458-9F9D-44EA-A059-5CE6B4DB62C3}"/>
              </a:ext>
            </a:extLst>
          </p:cNvPr>
          <p:cNvSpPr>
            <a:spLocks noGrp="1"/>
          </p:cNvSpPr>
          <p:nvPr/>
        </p:nvSpPr>
        <p:spPr>
          <a:xfrm>
            <a:off x="895350" y="36099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205E0C2-0831-406C-9871-A0DFC1D553FD}"/>
              </a:ext>
            </a:extLst>
          </p:cNvPr>
          <p:cNvSpPr>
            <a:spLocks noGrp="1"/>
          </p:cNvSpPr>
          <p:nvPr/>
        </p:nvSpPr>
        <p:spPr>
          <a:xfrm>
            <a:off x="1123950" y="35433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Sort and remove unnecessary items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A2944FF-01F6-449E-A12B-D5BB5801485C}"/>
              </a:ext>
            </a:extLst>
          </p:cNvPr>
          <p:cNvSpPr>
            <a:spLocks noGrp="1"/>
          </p:cNvSpPr>
          <p:nvPr/>
        </p:nvSpPr>
        <p:spPr>
          <a:xfrm>
            <a:off x="895350" y="41052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500602-752B-4CD6-AA63-ABB0C22D34A1}"/>
              </a:ext>
            </a:extLst>
          </p:cNvPr>
          <p:cNvSpPr>
            <a:spLocks noGrp="1"/>
          </p:cNvSpPr>
          <p:nvPr/>
        </p:nvSpPr>
        <p:spPr>
          <a:xfrm>
            <a:off x="1123950" y="40386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Set in order and make standards visible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989136D-216B-4F95-BA7F-AC7CA415EC4B}"/>
              </a:ext>
            </a:extLst>
          </p:cNvPr>
          <p:cNvSpPr>
            <a:spLocks noGrp="1"/>
          </p:cNvSpPr>
          <p:nvPr/>
        </p:nvSpPr>
        <p:spPr>
          <a:xfrm>
            <a:off x="895350" y="46005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C07A4BD-6AA9-4E62-94A4-BFD3CB9424BD}"/>
              </a:ext>
            </a:extLst>
          </p:cNvPr>
          <p:cNvSpPr>
            <a:spLocks noGrp="1"/>
          </p:cNvSpPr>
          <p:nvPr/>
        </p:nvSpPr>
        <p:spPr>
          <a:xfrm>
            <a:off x="1123950" y="45339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Shine and establish cleaning ownership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A1C533A-D50C-4610-B825-6F4A99A13C1B}"/>
              </a:ext>
            </a:extLst>
          </p:cNvPr>
          <p:cNvSpPr>
            <a:spLocks noGrp="1"/>
          </p:cNvSpPr>
          <p:nvPr/>
        </p:nvSpPr>
        <p:spPr>
          <a:xfrm>
            <a:off x="895350" y="50958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8D2E3D-4E85-4880-8721-6AD545844CFE}"/>
              </a:ext>
            </a:extLst>
          </p:cNvPr>
          <p:cNvSpPr>
            <a:spLocks noGrp="1"/>
          </p:cNvSpPr>
          <p:nvPr/>
        </p:nvSpPr>
        <p:spPr>
          <a:xfrm>
            <a:off x="1123950" y="50292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Standardise and sustain through review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6F6D8AF-B576-4FD1-8790-133D1802C9A4}"/>
              </a:ext>
            </a:extLst>
          </p:cNvPr>
          <p:cNvSpPr>
            <a:spLocks noGrp="1"/>
          </p:cNvSpPr>
          <p:nvPr/>
        </p:nvSpPr>
        <p:spPr>
          <a:xfrm>
            <a:off x="6000750" y="2571750"/>
            <a:ext cx="5638800" cy="3429000"/>
          </a:xfrm>
          <a:prstGeom prst="roundRect">
            <a:avLst>
              <a:gd name="adj" fmla="val 2222"/>
            </a:avLst>
          </a:prstGeom>
          <a:solidFill>
            <a:srgbClr val="EAF3FB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7F21F1D-2344-4AF9-B547-3DF13AADB02C}"/>
              </a:ext>
            </a:extLst>
          </p:cNvPr>
          <p:cNvSpPr>
            <a:spLocks noGrp="1"/>
          </p:cNvSpPr>
          <p:nvPr/>
        </p:nvSpPr>
        <p:spPr>
          <a:xfrm>
            <a:off x="6343650" y="2895600"/>
            <a:ext cx="47625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Kaizen discipline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4830B82-48CC-49A1-B52B-22E18AE08CF6}"/>
              </a:ext>
            </a:extLst>
          </p:cNvPr>
          <p:cNvSpPr>
            <a:spLocks noGrp="1"/>
          </p:cNvSpPr>
          <p:nvPr/>
        </p:nvSpPr>
        <p:spPr>
          <a:xfrm>
            <a:off x="6362700" y="36099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2817B2D-C36D-4CCE-A43D-604CC311C31F}"/>
              </a:ext>
            </a:extLst>
          </p:cNvPr>
          <p:cNvSpPr>
            <a:spLocks noGrp="1"/>
          </p:cNvSpPr>
          <p:nvPr/>
        </p:nvSpPr>
        <p:spPr>
          <a:xfrm>
            <a:off x="6591300" y="35433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Identify practical bottlenecks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D44AF08-3E91-4CD9-A35D-D0DF1BCF09FF}"/>
              </a:ext>
            </a:extLst>
          </p:cNvPr>
          <p:cNvSpPr>
            <a:spLocks noGrp="1"/>
          </p:cNvSpPr>
          <p:nvPr/>
        </p:nvSpPr>
        <p:spPr>
          <a:xfrm>
            <a:off x="6362700" y="41052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EFAB708-64E4-4F06-A92D-FBF0A9B6C4A4}"/>
              </a:ext>
            </a:extLst>
          </p:cNvPr>
          <p:cNvSpPr>
            <a:spLocks noGrp="1"/>
          </p:cNvSpPr>
          <p:nvPr/>
        </p:nvSpPr>
        <p:spPr>
          <a:xfrm>
            <a:off x="6591300" y="40386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Test small, measurable improvements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C76C006-0AB6-4844-A550-E3B97A728ECD}"/>
              </a:ext>
            </a:extLst>
          </p:cNvPr>
          <p:cNvSpPr>
            <a:spLocks noGrp="1"/>
          </p:cNvSpPr>
          <p:nvPr/>
        </p:nvSpPr>
        <p:spPr>
          <a:xfrm>
            <a:off x="6362700" y="46005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54CAB1D-F2ED-48ED-AD51-E5AB1EE14F29}"/>
              </a:ext>
            </a:extLst>
          </p:cNvPr>
          <p:cNvSpPr>
            <a:spLocks noGrp="1"/>
          </p:cNvSpPr>
          <p:nvPr/>
        </p:nvSpPr>
        <p:spPr>
          <a:xfrm>
            <a:off x="6591300" y="45339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Document the improved method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DB6D6CE-7209-4F24-9310-11A54B9AFE7E}"/>
              </a:ext>
            </a:extLst>
          </p:cNvPr>
          <p:cNvSpPr>
            <a:spLocks noGrp="1"/>
          </p:cNvSpPr>
          <p:nvPr/>
        </p:nvSpPr>
        <p:spPr>
          <a:xfrm>
            <a:off x="6362700" y="5095875"/>
            <a:ext cx="95250" cy="95250"/>
          </a:xfrm>
          <a:prstGeom prst="ellipse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7DA7A4A-81F5-4229-ADB5-9FE8EAFBEF69}"/>
              </a:ext>
            </a:extLst>
          </p:cNvPr>
          <p:cNvSpPr>
            <a:spLocks noGrp="1"/>
          </p:cNvSpPr>
          <p:nvPr/>
        </p:nvSpPr>
        <p:spPr>
          <a:xfrm>
            <a:off x="6591300" y="50292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101A2E"/>
                </a:solidFill>
                <a:latin typeface="Aptos"/>
                <a:ea typeface="Aptos"/>
                <a:cs typeface="Aptos"/>
              </a:rPr>
              <a:t>Build follow-up into routine management</a:t>
            </a:r>
          </a:p>
        </p:txBody>
      </p:sp>
    </p:spTree>
    <p:extLst>
      <p:ext uri="{BB962C8B-B14F-4D97-AF65-F5344CB8AC3E}">
        <p14:creationId xmlns:p14="http://schemas.microsoft.com/office/powerpoint/2010/main" val="119930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AE4BCC9-392B-494A-80F8-76AC18C16EE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697AE0-4544-4E34-857F-9AC18F507C7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54C54EF-4C54-47E8-B6DA-3EE1E70D2D60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530228-A873-47CF-A710-00068FE39F83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DOCUMENTATION &amp; CONTINUITY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C47D45-C635-4EC2-9F49-51BE7E7B9FB0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18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201FBF-4159-43BC-A001-681E27B36FD6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8108F5-F193-4E66-8665-8E418BC4951E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Systems that stay usable after the first audit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956AF90-1D8E-45F6-B48B-24B2D950C370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Good documentation is current, owned, retrievable and connected to real operating practice.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5738CA9-D6D6-4280-AD81-B0D2EEB02BB0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A96231-E602-4196-A63B-1E5FC1900BFF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D005AD-36FF-414A-942D-0D775E8F0D3D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Employee files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7DD9DC8-EF3B-49F8-800E-F3EEF9257485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Chronological, complete and traceable employee documentation.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1A16D9E-26E1-4FE4-834B-07411018693D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E9CB48-8CD1-489F-A145-53BD9A8E5E05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9FC8C4E-5FEC-4743-85A0-B46D9A33CEEA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Factory records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E00D3A5-E196-47B4-9467-3BB03F8D1AC3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Registers, inspections, committees, licences and corrective evidence.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04BB8F0-5E4C-4B95-A7A5-2C6EDDD877BE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67BB47-B429-44CD-BAF9-8EDB2680C394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AC2E90-4E1A-421D-97EE-0ACCD4776A06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Compliance calendar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7C67FE0-9250-4ADA-9B42-A04BFECDC213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Renewals, filings, responsibilities, reminders and escalation.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AB45094-F1DA-46D4-BB54-99BE81537505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1ED6F78-C5A9-46A7-91CC-E1F09C19502A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FA9B629-4811-46C6-BF67-6D13E05EBEBD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Ongoing reviews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A7250B-272C-496F-8F2B-90FA35B13955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Periodic checks that reduce drift between policy and actual practice.</a:t>
            </a:r>
          </a:p>
        </p:txBody>
      </p:sp>
    </p:spTree>
    <p:extLst>
      <p:ext uri="{BB962C8B-B14F-4D97-AF65-F5344CB8AC3E}">
        <p14:creationId xmlns:p14="http://schemas.microsoft.com/office/powerpoint/2010/main" val="1998809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35D2BAD-AEDD-47E0-A706-7E7817014EC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3EA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157ABCE-A3E5-4DE9-96D3-145692749C6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55CACF3-F4B0-4CF8-92F3-B606D1F2FE7E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04168B-9A96-47B2-BA3B-A05619C236C9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TECHNOLOGY RELATIONSHIP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2F8319-C9B1-41F6-BAF5-C4B58961A8A0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4A5B75"/>
                </a:solidFill>
                <a:latin typeface="Aptos"/>
                <a:ea typeface="Aptos"/>
                <a:cs typeface="Aptos"/>
              </a:rPr>
              <a:t>19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2289A8-A174-417F-B8C0-0CDCFFBE6C6D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CBD8E7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4CD1C4-1A3B-4FD0-8262-19B51068D9D2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DC ERP is a separate product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E4030B-50F0-4596-BBBF-FF98782A30EC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Technology is available when the organisation wants a connected operating platform beyond consultancy support.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B2B0A2C-ACBD-4AEE-93C7-96E7CC07CC48}"/>
              </a:ext>
            </a:extLst>
          </p:cNvPr>
          <p:cNvSpPr>
            <a:spLocks noGrp="1"/>
          </p:cNvSpPr>
          <p:nvPr/>
        </p:nvSpPr>
        <p:spPr>
          <a:xfrm>
            <a:off x="552450" y="2628900"/>
            <a:ext cx="11087100" cy="3105150"/>
          </a:xfrm>
          <a:prstGeom prst="roundRect">
            <a:avLst>
              <a:gd name="adj" fmla="val 2454"/>
            </a:avLst>
          </a:prstGeom>
          <a:solidFill>
            <a:srgbClr val="FFFFFF"/>
          </a:solidFill>
          <a:ln w="9525">
            <a:solidFill>
              <a:srgbClr val="CBD8E7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C1136A-5BE8-472B-AFB8-3C7476802406}"/>
              </a:ext>
            </a:extLst>
          </p:cNvPr>
          <p:cNvSpPr>
            <a:spLocks noGrp="1"/>
          </p:cNvSpPr>
          <p:nvPr/>
        </p:nvSpPr>
        <p:spPr>
          <a:xfrm>
            <a:off x="914400" y="3028950"/>
            <a:ext cx="4381500" cy="857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4050" b="1">
                <a:solidFill>
                  <a:srgbClr val="075EA8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075EA8"/>
                </a:solidFill>
                <a:latin typeface="Aptos Display"/>
                <a:ea typeface="Aptos Display"/>
                <a:cs typeface="Aptos Display"/>
              </a:rPr>
              <a:t>DC ERP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0FF459-2278-4216-8D6B-1FF3A0727EAE}"/>
              </a:ext>
            </a:extLst>
          </p:cNvPr>
          <p:cNvSpPr>
            <a:spLocks noGrp="1"/>
          </p:cNvSpPr>
          <p:nvPr/>
        </p:nvSpPr>
        <p:spPr>
          <a:xfrm>
            <a:off x="933450" y="3886200"/>
            <a:ext cx="47625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00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Powered by Dwarkesh Consultancy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4FA4DE-6CF1-488B-8B3B-0F7138416C03}"/>
              </a:ext>
            </a:extLst>
          </p:cNvPr>
          <p:cNvSpPr>
            <a:spLocks noGrp="1"/>
          </p:cNvSpPr>
          <p:nvPr/>
        </p:nvSpPr>
        <p:spPr>
          <a:xfrm>
            <a:off x="6191250" y="3086100"/>
            <a:ext cx="4762500" cy="1428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A separate HR, compliance and operations platform. It is not included inside this consultancy brochure; it can be explored independently when digital workflow is required.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286D889-8AB9-4C81-9926-BF10F0EEB33B}"/>
              </a:ext>
            </a:extLst>
          </p:cNvPr>
          <p:cNvSpPr>
            <a:spLocks noGrp="1"/>
          </p:cNvSpPr>
          <p:nvPr/>
        </p:nvSpPr>
        <p:spPr>
          <a:xfrm>
            <a:off x="6191250" y="4914900"/>
            <a:ext cx="47625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Explore separately: dwarkeshconsultancy.in/erp</a:t>
            </a:r>
          </a:p>
        </p:txBody>
      </p:sp>
    </p:spTree>
    <p:extLst>
      <p:ext uri="{BB962C8B-B14F-4D97-AF65-F5344CB8AC3E}">
        <p14:creationId xmlns:p14="http://schemas.microsoft.com/office/powerpoint/2010/main" val="175870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60"/>
                            </p:stCondLst>
                            <p:childTnLst>
                              <p:par>
                                <p:cTn id="3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F60B611-47C3-421F-9960-50736855379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83922"/>
            </a:srgbClr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62000" y="685800"/>
            <a:ext cx="914400" cy="9144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919354D-DC42-4C1E-A951-97A5C06CB143}"/>
              </a:ext>
            </a:extLst>
          </p:cNvPr>
          <p:cNvSpPr>
            <a:spLocks noGrp="1"/>
          </p:cNvSpPr>
          <p:nvPr/>
        </p:nvSpPr>
        <p:spPr>
          <a:xfrm>
            <a:off x="762000" y="2114550"/>
            <a:ext cx="9906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4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101A2E"/>
                </a:solidFill>
                <a:latin typeface="Aptos Display"/>
                <a:ea typeface="Aptos Display"/>
                <a:cs typeface="Aptos Display"/>
              </a:rPr>
              <a:t>Ready to discuss your requirement?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8ADC64-F8AA-48BA-AA2E-64CA656B78AC}"/>
              </a:ext>
            </a:extLst>
          </p:cNvPr>
          <p:cNvSpPr>
            <a:spLocks noGrp="1"/>
          </p:cNvSpPr>
          <p:nvPr/>
        </p:nvSpPr>
        <p:spPr>
          <a:xfrm>
            <a:off x="781050" y="3048000"/>
            <a:ext cx="9334500" cy="952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0">
                <a:solidFill>
                  <a:srgbClr val="4A5B75"/>
                </a:solidFill>
                <a:latin typeface="Aptos"/>
                <a:ea typeface="Aptos"/>
                <a:cs typeface="Aptos"/>
              </a:defRPr>
            </a:pPr>
            <a:r>
              <a:rPr sz="1725" b="0">
                <a:solidFill>
                  <a:srgbClr val="4A5B75"/>
                </a:solidFill>
                <a:latin typeface="Aptos"/>
                <a:ea typeface="Aptos"/>
                <a:cs typeface="Aptos"/>
              </a:rPr>
              <a:t>Send the framework, deadline, site context and current gaps. We usually respond within 24 hours; in exceptional cases, please allow up to 48 hours.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C082667-A630-4B60-B1AC-9C3F4209BABE}"/>
              </a:ext>
            </a:extLst>
          </p:cNvPr>
          <p:cNvSpPr>
            <a:spLocks noGrp="1"/>
          </p:cNvSpPr>
          <p:nvPr/>
        </p:nvSpPr>
        <p:spPr>
          <a:xfrm>
            <a:off x="762000" y="4514850"/>
            <a:ext cx="4953000" cy="685800"/>
          </a:xfrm>
          <a:prstGeom prst="roundRect">
            <a:avLst>
              <a:gd name="adj" fmla="val 11111"/>
            </a:avLst>
          </a:prstGeom>
          <a:solidFill>
            <a:srgbClr val="B87800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8743185D-75D5-4A1E-ACBC-44CEFDE821AF}"/>
              </a:ext>
            </a:extLst>
          </p:cNvPr>
          <p:cNvSpPr>
            <a:spLocks noGrp="1"/>
          </p:cNvSpPr>
          <p:nvPr/>
        </p:nvSpPr>
        <p:spPr>
          <a:xfrm>
            <a:off x="990600" y="4686300"/>
            <a:ext cx="44958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42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CLICK TO SEND YOUR REQUIREMENT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A6B72D-478E-4592-A321-7C8CEB83430E}"/>
              </a:ext>
            </a:extLst>
          </p:cNvPr>
          <p:cNvSpPr>
            <a:spLocks noGrp="1"/>
          </p:cNvSpPr>
          <p:nvPr/>
        </p:nvSpPr>
        <p:spPr>
          <a:xfrm>
            <a:off x="781050" y="5467350"/>
            <a:ext cx="59055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101A2E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101A2E"/>
                </a:solidFill>
                <a:latin typeface="Aptos"/>
                <a:ea typeface="Aptos"/>
                <a:cs typeface="Aptos"/>
              </a:rPr>
              <a:t>https://dwarkeshconsultancy.in/enquire-now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869F79-5963-4D4C-9141-50E37C84E1F7}"/>
              </a:ext>
            </a:extLst>
          </p:cNvPr>
          <p:cNvSpPr>
            <a:spLocks noGrp="1"/>
          </p:cNvSpPr>
          <p:nvPr/>
        </p:nvSpPr>
        <p:spPr>
          <a:xfrm>
            <a:off x="8629650" y="5524500"/>
            <a:ext cx="26670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7800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7800"/>
                </a:solidFill>
                <a:latin typeface="Aptos"/>
                <a:ea typeface="Aptos"/>
                <a:cs typeface="Aptos"/>
              </a:rPr>
              <a:t>India-wide support</a:t>
            </a:r>
          </a:p>
        </p:txBody>
      </p:sp>
    </p:spTree>
    <p:extLst>
      <p:ext uri="{BB962C8B-B14F-4D97-AF65-F5344CB8AC3E}">
        <p14:creationId xmlns:p14="http://schemas.microsoft.com/office/powerpoint/2010/main" val="50759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500"/>
    </mc:Choice>
    <mc:Fallback>
      <p:transition spd="med" advClick="0" advTm="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30"/>
                            </p:stCondLst>
                            <p:childTnLst>
                              <p:par>
                                <p:cTn id="1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40"/>
                            </p:stCondLst>
                            <p:childTnLst>
                              <p:par>
                                <p:cTn id="1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2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20"/>
                            </p:stCondLst>
                            <p:childTnLst>
                              <p:par>
                                <p:cTn id="1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00"/>
                            </p:stCondLst>
                            <p:childTnLst>
                              <p:par>
                                <p:cTn id="2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1913</Words>
  <Application>Microsoft Office PowerPoint</Application>
  <DocSecurity>0</DocSecurity>
  <PresentationFormat>Widescreen</PresentationFormat>
  <Paragraphs>358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Calibri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Madhav Vayeda</cp:lastModifiedBy>
  <cp:revision>1</cp:revision>
  <dcterms:created xsi:type="dcterms:W3CDTF">2026-08-11T12:01:01Z</dcterms:created>
  <dcterms:modified xsi:type="dcterms:W3CDTF">2026-08-11T12:04:47Z</dcterms:modified>
</cp:coreProperties>
</file>